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7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5" r:id="rId15"/>
    <p:sldId id="309" r:id="rId16"/>
    <p:sldId id="276" r:id="rId17"/>
    <p:sldId id="277" r:id="rId18"/>
    <p:sldId id="302" r:id="rId19"/>
    <p:sldId id="303" r:id="rId20"/>
    <p:sldId id="304" r:id="rId21"/>
    <p:sldId id="271" r:id="rId22"/>
    <p:sldId id="278" r:id="rId23"/>
    <p:sldId id="298" r:id="rId24"/>
    <p:sldId id="299" r:id="rId25"/>
    <p:sldId id="300" r:id="rId26"/>
    <p:sldId id="279" r:id="rId27"/>
    <p:sldId id="280" r:id="rId28"/>
    <p:sldId id="284" r:id="rId29"/>
    <p:sldId id="286" r:id="rId30"/>
    <p:sldId id="305" r:id="rId31"/>
    <p:sldId id="287" r:id="rId32"/>
    <p:sldId id="288" r:id="rId33"/>
    <p:sldId id="289" r:id="rId34"/>
    <p:sldId id="307" r:id="rId35"/>
    <p:sldId id="328" r:id="rId36"/>
    <p:sldId id="318" r:id="rId37"/>
    <p:sldId id="316" r:id="rId38"/>
    <p:sldId id="317" r:id="rId39"/>
    <p:sldId id="310" r:id="rId40"/>
    <p:sldId id="319" r:id="rId41"/>
    <p:sldId id="320" r:id="rId42"/>
    <p:sldId id="321" r:id="rId43"/>
    <p:sldId id="322" r:id="rId44"/>
    <p:sldId id="324" r:id="rId45"/>
    <p:sldId id="325" r:id="rId46"/>
    <p:sldId id="326" r:id="rId47"/>
    <p:sldId id="323" r:id="rId48"/>
    <p:sldId id="327" r:id="rId49"/>
    <p:sldId id="272" r:id="rId50"/>
    <p:sldId id="291" r:id="rId51"/>
    <p:sldId id="292" r:id="rId52"/>
    <p:sldId id="293" r:id="rId53"/>
    <p:sldId id="295" r:id="rId54"/>
    <p:sldId id="296" r:id="rId55"/>
    <p:sldId id="308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67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67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67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67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6D1FA3-A64B-4840-8224-D2C463CD3B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970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70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0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970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970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EE8071-4DA2-4646-A405-577CB0B67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C535C-8124-4300-89AA-F7610E19D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99E82-D866-444F-98B6-87D7D57F7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368C6C-8695-49F1-A4ED-315483E69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37ECC7-25ED-4EEC-9009-BC3E830FE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7882AE-38ED-4EB3-B5DB-5A78BFFCB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58EDC-55ED-4CE3-A201-3290B688F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85A5-C274-4514-9FD9-9B4474885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6F9B-1CC1-4CD4-BE14-C4F1057FA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12136-6051-4941-A930-3F91CB578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DA9A6-E815-4110-88D2-31A156162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30BC4-80EA-4679-988E-3B4AD5923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D0D51-3F73-41F7-BC51-EACD6A4D3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2F343-6ECB-4DDE-BDB1-B619D6B1F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867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867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59B61D0-1BB7-42AC-80C6-37D764C819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eb.mit.edu/ttyan/www/calvin.gif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eb.mit.edu/ttyan/www/calvin.gif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eb.mit.edu/ttyan/www/calvin.gif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amazon.com/exec/obidos/tg/stores/detail/-/books/0195077040/reader/2/104-0421072-2782334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enteract.com/~bradapp/calvin-n-hobbes.gif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ncf.carleton.ca/~dw350/parents.gif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eb.mit.edu/ttyan/www/calvin.gif" TargetMode="Externa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eb.mit.edu/ttyan/www/calvin.gif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/imgres?imgurl=www.ling.lancs.ac.uk/monkey/ihe/linguistics/LECTURE1/vygot.jpg&amp;imgrefurl=http://www.ling.lancs.ac.uk/monkey/ihe/linguistics/LECTURE1/1pics.htm&amp;h=244&amp;w=174&amp;prev=/images?q=piaget+vygotsky&amp;svnum=10&amp;hl=en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hyperlink" Target="http://image.pathfinder.com/time/time100/scientist/images/profilepix/piaget.jpg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Pretend Play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Peggy Miller</a:t>
            </a:r>
            <a:br>
              <a:rPr lang="en-US" dirty="0"/>
            </a:br>
            <a:r>
              <a:rPr lang="en-US" dirty="0" smtClean="0"/>
              <a:t>Department of Psychology</a:t>
            </a:r>
          </a:p>
          <a:p>
            <a:r>
              <a:rPr lang="en-US" dirty="0" smtClean="0"/>
              <a:t>University of Illinois at Urbana-Champaign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play is interesting developmentally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4114800" cy="4530725"/>
          </a:xfrm>
        </p:spPr>
        <p:txBody>
          <a:bodyPr/>
          <a:lstStyle/>
          <a:p>
            <a:r>
              <a:rPr lang="en-US" sz="2400"/>
              <a:t>Associated with children</a:t>
            </a:r>
          </a:p>
          <a:p>
            <a:r>
              <a:rPr lang="en-US" sz="2400"/>
              <a:t>Children have an affinity</a:t>
            </a:r>
          </a:p>
          <a:p>
            <a:r>
              <a:rPr lang="en-US" sz="2400"/>
              <a:t>Window into child’s perspective</a:t>
            </a:r>
          </a:p>
          <a:p>
            <a:r>
              <a:rPr lang="en-US" sz="2400"/>
              <a:t>Social/affective/cognitive/ cultural</a:t>
            </a:r>
          </a:p>
          <a:p>
            <a:r>
              <a:rPr lang="en-US" sz="2400"/>
              <a:t>Classic theories</a:t>
            </a:r>
          </a:p>
          <a:p>
            <a:pPr lvl="1"/>
            <a:r>
              <a:rPr lang="en-US" sz="2200"/>
              <a:t>Freud</a:t>
            </a:r>
          </a:p>
          <a:p>
            <a:pPr lvl="1"/>
            <a:r>
              <a:rPr lang="en-US" sz="2200"/>
              <a:t>Piaget</a:t>
            </a:r>
          </a:p>
          <a:p>
            <a:pPr lvl="1"/>
            <a:r>
              <a:rPr lang="en-US" sz="2200"/>
              <a:t>Vygotsky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410200" y="5486400"/>
            <a:ext cx="3208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Lev Semyonovich Vygotsky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(1896-1934)</a:t>
            </a:r>
          </a:p>
          <a:p>
            <a:pPr algn="ctr" eaLnBrk="0" hangingPunct="0"/>
            <a:endParaRPr lang="en-US"/>
          </a:p>
        </p:txBody>
      </p:sp>
      <p:pic>
        <p:nvPicPr>
          <p:cNvPr id="50188" name="Picture 12" descr="vygotsk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26100" y="1981200"/>
            <a:ext cx="2603500" cy="322580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pretend play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Voluntary</a:t>
            </a:r>
          </a:p>
          <a:p>
            <a:r>
              <a:rPr lang="en-US" sz="2400"/>
              <a:t>Intrinsically motivating</a:t>
            </a:r>
          </a:p>
          <a:p>
            <a:r>
              <a:rPr lang="en-US" sz="2400"/>
              <a:t>Actively engaging</a:t>
            </a:r>
          </a:p>
          <a:p>
            <a:r>
              <a:rPr lang="en-US" sz="2400"/>
              <a:t>Nonliteral orientation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	“as if”</a:t>
            </a:r>
          </a:p>
        </p:txBody>
      </p:sp>
      <p:pic>
        <p:nvPicPr>
          <p:cNvPr id="52231" name="Picture 7" descr="v12-0-0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6450" y="1924050"/>
            <a:ext cx="4146550" cy="3113088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Pretend Play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What is pretend play?</a:t>
            </a:r>
          </a:p>
          <a:p>
            <a:pPr lvl="1"/>
            <a:r>
              <a:rPr lang="en-US" sz="2200" dirty="0">
                <a:solidFill>
                  <a:schemeClr val="folHlink"/>
                </a:solidFill>
              </a:rPr>
              <a:t>And why is it interesting?</a:t>
            </a:r>
          </a:p>
          <a:p>
            <a:r>
              <a:rPr lang="en-US" sz="2400" dirty="0"/>
              <a:t>Development of pretend play</a:t>
            </a:r>
          </a:p>
          <a:p>
            <a:r>
              <a:rPr lang="en-US" sz="2400" dirty="0">
                <a:solidFill>
                  <a:schemeClr val="folHlink"/>
                </a:solidFill>
              </a:rPr>
              <a:t>Imaginary </a:t>
            </a:r>
            <a:r>
              <a:rPr lang="en-US" sz="2400" dirty="0" smtClean="0">
                <a:solidFill>
                  <a:schemeClr val="folHlink"/>
                </a:solidFill>
              </a:rPr>
              <a:t>companions</a:t>
            </a:r>
          </a:p>
          <a:p>
            <a:r>
              <a:rPr lang="en-US" sz="2400" dirty="0" smtClean="0">
                <a:solidFill>
                  <a:schemeClr val="folHlink"/>
                </a:solidFill>
              </a:rPr>
              <a:t>Pretend play as coping</a:t>
            </a:r>
            <a:endParaRPr lang="en-US" sz="2400" dirty="0">
              <a:solidFill>
                <a:schemeClr val="folHlink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Cultural variation</a:t>
            </a:r>
          </a:p>
        </p:txBody>
      </p:sp>
      <p:pic>
        <p:nvPicPr>
          <p:cNvPr id="54276" name="Picture 4" descr="calvin">
            <a:hlinkClick r:id="rId2"/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332038"/>
            <a:ext cx="4114800" cy="3290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pretend play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Appears around 1 year</a:t>
            </a:r>
          </a:p>
          <a:p>
            <a:r>
              <a:rPr lang="en-US" sz="2400"/>
              <a:t>Increases, then</a:t>
            </a:r>
          </a:p>
          <a:p>
            <a:r>
              <a:rPr lang="en-US" sz="2400"/>
              <a:t>Peaks ~ 3-5 years</a:t>
            </a:r>
          </a:p>
          <a:p>
            <a:pPr lvl="1"/>
            <a:r>
              <a:rPr lang="en-US" sz="2200"/>
              <a:t>Pretend role play</a:t>
            </a:r>
          </a:p>
          <a:p>
            <a:pPr lvl="1"/>
            <a:r>
              <a:rPr lang="en-US" sz="2200"/>
              <a:t>Imaginary companion</a:t>
            </a:r>
          </a:p>
          <a:p>
            <a:r>
              <a:rPr lang="en-US" sz="2400"/>
              <a:t>Developmental fate</a:t>
            </a:r>
          </a:p>
        </p:txBody>
      </p:sp>
      <p:pic>
        <p:nvPicPr>
          <p:cNvPr id="59399" name="Picture 7" descr="ler91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26000" y="1976438"/>
            <a:ext cx="3479800" cy="2974975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Development of pretend play:  origins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Earliest pretend play</a:t>
            </a:r>
          </a:p>
          <a:p>
            <a:endParaRPr lang="en-US" sz="2400" dirty="0"/>
          </a:p>
          <a:p>
            <a:pPr lvl="1"/>
            <a:r>
              <a:rPr lang="en-US" sz="2200" smtClean="0"/>
              <a:t>Brief</a:t>
            </a:r>
            <a:r>
              <a:rPr lang="en-US" sz="2200" dirty="0"/>
              <a:t>, fleeting</a:t>
            </a:r>
          </a:p>
          <a:p>
            <a:pPr lvl="1"/>
            <a:r>
              <a:rPr lang="en-US" sz="2200" dirty="0"/>
              <a:t>Ordinary behavior out of context</a:t>
            </a:r>
          </a:p>
          <a:p>
            <a:pPr lvl="1"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chemeClr val="folHlink"/>
              </a:solidFill>
            </a:endParaRPr>
          </a:p>
        </p:txBody>
      </p:sp>
      <p:pic>
        <p:nvPicPr>
          <p:cNvPr id="6145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52600"/>
            <a:ext cx="3278188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Development of pretend play: 1-3 years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Becomes more frequent</a:t>
            </a:r>
          </a:p>
          <a:p>
            <a:endParaRPr lang="en-US" sz="2400"/>
          </a:p>
          <a:p>
            <a:r>
              <a:rPr lang="en-US" sz="2400"/>
              <a:t>Becomes more complex</a:t>
            </a:r>
          </a:p>
          <a:p>
            <a:pPr lvl="1"/>
            <a:r>
              <a:rPr lang="en-US" sz="2200"/>
              <a:t>Child enacts multiple actions, ordered sequences</a:t>
            </a:r>
          </a:p>
          <a:p>
            <a:pPr lvl="1"/>
            <a:r>
              <a:rPr lang="en-US" sz="2200"/>
              <a:t>Child animates objects</a:t>
            </a:r>
          </a:p>
          <a:p>
            <a:pPr lvl="1"/>
            <a:r>
              <a:rPr lang="en-US" sz="2200"/>
              <a:t>Child substitutes one object for another</a:t>
            </a:r>
          </a:p>
          <a:p>
            <a:pPr lvl="1"/>
            <a:endParaRPr lang="en-US" sz="2200"/>
          </a:p>
          <a:p>
            <a:pPr lvl="1"/>
            <a:endParaRPr lang="en-US" sz="2200"/>
          </a:p>
          <a:p>
            <a:pPr lvl="1"/>
            <a:endParaRPr lang="en-US" sz="2200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>
              <a:solidFill>
                <a:schemeClr val="folHlink"/>
              </a:solidFill>
            </a:endParaRP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52600"/>
            <a:ext cx="3278188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Development of pretend play:  peak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38100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 Pretend role play = transformation of: actions, objects, and IDENTITIES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Reciprocal identities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e.g., bride/groom, Superhero/bad guy, doctor/patient, engine/caboose</a:t>
            </a:r>
          </a:p>
          <a:p>
            <a:pPr lvl="1">
              <a:buFont typeface="Wingdings" pitchFamily="2" charset="2"/>
              <a:buNone/>
            </a:pPr>
            <a:endParaRPr lang="en-US" sz="2200"/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100" y="1828800"/>
            <a:ext cx="251142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Transformed Identities</a:t>
            </a:r>
          </a:p>
        </p:txBody>
      </p:sp>
      <p:pic>
        <p:nvPicPr>
          <p:cNvPr id="63497" name="Picture 9" descr="Kid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2209800"/>
            <a:ext cx="5197475" cy="38862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Transformed Identities</a:t>
            </a:r>
          </a:p>
        </p:txBody>
      </p:sp>
      <p:pic>
        <p:nvPicPr>
          <p:cNvPr id="107524" name="Picture 4" descr="Kid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05000"/>
            <a:ext cx="3479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Transformed Identities</a:t>
            </a:r>
          </a:p>
        </p:txBody>
      </p:sp>
      <p:pic>
        <p:nvPicPr>
          <p:cNvPr id="108548" name="Picture 4" descr="Kid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09800"/>
            <a:ext cx="5140325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Pretend Play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What is pretend play?</a:t>
            </a:r>
          </a:p>
          <a:p>
            <a:pPr lvl="1"/>
            <a:r>
              <a:rPr lang="en-US" sz="2200" dirty="0"/>
              <a:t>And why is it interesting?</a:t>
            </a:r>
          </a:p>
          <a:p>
            <a:r>
              <a:rPr lang="en-US" sz="2400" dirty="0"/>
              <a:t>Development of pretend play</a:t>
            </a:r>
          </a:p>
          <a:p>
            <a:r>
              <a:rPr lang="en-US" sz="2400" dirty="0"/>
              <a:t>Imaginary </a:t>
            </a:r>
            <a:r>
              <a:rPr lang="en-US" sz="2400" dirty="0" smtClean="0"/>
              <a:t>companions</a:t>
            </a:r>
          </a:p>
          <a:p>
            <a:r>
              <a:rPr lang="en-US" sz="2400" dirty="0" smtClean="0"/>
              <a:t>Pretend play as coping</a:t>
            </a:r>
            <a:endParaRPr lang="en-US" sz="2400" dirty="0"/>
          </a:p>
          <a:p>
            <a:r>
              <a:rPr lang="en-US" sz="2400" dirty="0"/>
              <a:t>Cultural variation</a:t>
            </a:r>
          </a:p>
        </p:txBody>
      </p:sp>
      <p:pic>
        <p:nvPicPr>
          <p:cNvPr id="31753" name="Picture 9" descr="calvin">
            <a:hlinkClick r:id="rId2"/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332038"/>
            <a:ext cx="4114800" cy="3290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17587"/>
          </a:xfrm>
        </p:spPr>
        <p:txBody>
          <a:bodyPr/>
          <a:lstStyle/>
          <a:p>
            <a:r>
              <a:rPr lang="en-US" sz="3600"/>
              <a:t>Development of pretend play:  later developments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chemeClr val="folHlink"/>
                </a:solidFill>
              </a:rPr>
              <a:t>Appears around 1 year</a:t>
            </a:r>
          </a:p>
          <a:p>
            <a:r>
              <a:rPr lang="en-US" sz="2400">
                <a:solidFill>
                  <a:schemeClr val="folHlink"/>
                </a:solidFill>
              </a:rPr>
              <a:t>Increases, then</a:t>
            </a:r>
          </a:p>
          <a:p>
            <a:r>
              <a:rPr lang="en-US" sz="2400">
                <a:solidFill>
                  <a:schemeClr val="folHlink"/>
                </a:solidFill>
              </a:rPr>
              <a:t>Peaks ~ 3-5 years</a:t>
            </a:r>
          </a:p>
          <a:p>
            <a:pPr lvl="1"/>
            <a:r>
              <a:rPr lang="en-US" sz="2200">
                <a:solidFill>
                  <a:schemeClr val="folHlink"/>
                </a:solidFill>
              </a:rPr>
              <a:t>Pretend role play</a:t>
            </a:r>
          </a:p>
          <a:p>
            <a:pPr lvl="1"/>
            <a:r>
              <a:rPr lang="en-US" sz="2200">
                <a:solidFill>
                  <a:schemeClr val="folHlink"/>
                </a:solidFill>
              </a:rPr>
              <a:t>Imaginary companion</a:t>
            </a:r>
            <a:endParaRPr lang="en-US" sz="2200"/>
          </a:p>
          <a:p>
            <a:r>
              <a:rPr lang="en-US" sz="2400"/>
              <a:t>Developmental fate</a:t>
            </a:r>
          </a:p>
          <a:p>
            <a:pPr lvl="1"/>
            <a:r>
              <a:rPr lang="en-US" sz="2200"/>
              <a:t>Keep playing</a:t>
            </a:r>
          </a:p>
          <a:p>
            <a:pPr lvl="1"/>
            <a:r>
              <a:rPr lang="en-US" sz="2200"/>
              <a:t>Daydreaming</a:t>
            </a:r>
          </a:p>
          <a:p>
            <a:pPr lvl="1"/>
            <a:r>
              <a:rPr lang="en-US" sz="2200"/>
              <a:t>Creative intelligence</a:t>
            </a:r>
          </a:p>
          <a:p>
            <a:pPr lvl="1"/>
            <a:r>
              <a:rPr lang="en-US" sz="2200"/>
              <a:t>Religious faith</a:t>
            </a: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819400"/>
            <a:ext cx="3783013" cy="276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Pretend Play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What is pretend play?</a:t>
            </a:r>
          </a:p>
          <a:p>
            <a:pPr lvl="1"/>
            <a:r>
              <a:rPr lang="en-US" sz="2200" dirty="0">
                <a:solidFill>
                  <a:schemeClr val="folHlink"/>
                </a:solidFill>
              </a:rPr>
              <a:t>And why is it interesting?</a:t>
            </a:r>
          </a:p>
          <a:p>
            <a:r>
              <a:rPr lang="en-US" sz="2400" dirty="0">
                <a:solidFill>
                  <a:schemeClr val="folHlink"/>
                </a:solidFill>
              </a:rPr>
              <a:t>Development of pretend play</a:t>
            </a:r>
          </a:p>
          <a:p>
            <a:r>
              <a:rPr lang="en-US" sz="2400" dirty="0"/>
              <a:t>Imaginary companions</a:t>
            </a:r>
            <a:endParaRPr lang="en-US" sz="2400" dirty="0">
              <a:solidFill>
                <a:schemeClr val="folHlink"/>
              </a:solidFill>
            </a:endParaRPr>
          </a:p>
          <a:p>
            <a:r>
              <a:rPr lang="en-US" sz="2400" dirty="0" smtClean="0">
                <a:solidFill>
                  <a:schemeClr val="folHlink"/>
                </a:solidFill>
              </a:rPr>
              <a:t>Pretend play as coping</a:t>
            </a:r>
          </a:p>
          <a:p>
            <a:r>
              <a:rPr lang="en-US" sz="2400" dirty="0" smtClean="0">
                <a:solidFill>
                  <a:schemeClr val="folHlink"/>
                </a:solidFill>
              </a:rPr>
              <a:t>Cultural variation</a:t>
            </a:r>
            <a:endParaRPr lang="en-US" sz="2400" dirty="0">
              <a:solidFill>
                <a:schemeClr val="folHlink"/>
              </a:solidFill>
            </a:endParaRPr>
          </a:p>
        </p:txBody>
      </p:sp>
      <p:pic>
        <p:nvPicPr>
          <p:cNvPr id="55300" name="Picture 4" descr="calvin">
            <a:hlinkClick r:id="rId2"/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362200"/>
            <a:ext cx="4114800" cy="3290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Imaginary companions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343400" cy="4530725"/>
          </a:xfrm>
        </p:spPr>
        <p:txBody>
          <a:bodyPr/>
          <a:lstStyle/>
          <a:p>
            <a:r>
              <a:rPr lang="en-US" sz="2400"/>
              <a:t>Imaginary companion = fantasy friend</a:t>
            </a:r>
          </a:p>
          <a:p>
            <a:pPr lvl="1">
              <a:buFont typeface="Wingdings" pitchFamily="2" charset="2"/>
              <a:buNone/>
            </a:pPr>
            <a:endParaRPr lang="en-US" sz="2200"/>
          </a:p>
        </p:txBody>
      </p:sp>
      <p:pic>
        <p:nvPicPr>
          <p:cNvPr id="65552" name="Picture 16" descr="Click to see next page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752600"/>
            <a:ext cx="3352800" cy="4876800"/>
          </a:xfrm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Imaginary companions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343400" cy="4530725"/>
          </a:xfrm>
        </p:spPr>
        <p:txBody>
          <a:bodyPr/>
          <a:lstStyle/>
          <a:p>
            <a:r>
              <a:rPr lang="en-US" sz="2400"/>
              <a:t>Imaginary companion = fantasy friend</a:t>
            </a:r>
          </a:p>
          <a:p>
            <a:pPr lvl="1"/>
            <a:r>
              <a:rPr lang="en-US" sz="2200"/>
              <a:t>Invisible</a:t>
            </a:r>
          </a:p>
          <a:p>
            <a:pPr lvl="1"/>
            <a:r>
              <a:rPr lang="en-US" sz="2200">
                <a:solidFill>
                  <a:schemeClr val="folHlink"/>
                </a:solidFill>
              </a:rPr>
              <a:t>Stuffed Animal</a:t>
            </a:r>
            <a:endParaRPr lang="en-US" sz="2200"/>
          </a:p>
          <a:p>
            <a:pPr lvl="1">
              <a:buFont typeface="Wingdings" pitchFamily="2" charset="2"/>
              <a:buNone/>
            </a:pPr>
            <a:endParaRPr lang="en-US" sz="2200"/>
          </a:p>
          <a:p>
            <a:pPr lvl="1">
              <a:buFont typeface="Wingdings" pitchFamily="2" charset="2"/>
              <a:buNone/>
            </a:pPr>
            <a:endParaRPr lang="en-US" sz="2200"/>
          </a:p>
        </p:txBody>
      </p:sp>
      <p:pic>
        <p:nvPicPr>
          <p:cNvPr id="102406" name="Picture 6" descr="IC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3429000"/>
            <a:ext cx="5410200" cy="3086100"/>
          </a:xfrm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Imaginary companions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343400" cy="4530725"/>
          </a:xfrm>
        </p:spPr>
        <p:txBody>
          <a:bodyPr/>
          <a:lstStyle/>
          <a:p>
            <a:r>
              <a:rPr lang="en-US" sz="2400"/>
              <a:t>Imaginary companion = fantasy friend</a:t>
            </a:r>
          </a:p>
          <a:p>
            <a:pPr lvl="1"/>
            <a:r>
              <a:rPr lang="en-US" sz="2200"/>
              <a:t>Invisible</a:t>
            </a:r>
            <a:endParaRPr lang="en-US" sz="2200">
              <a:solidFill>
                <a:schemeClr val="folHlink"/>
              </a:solidFill>
            </a:endParaRPr>
          </a:p>
          <a:p>
            <a:pPr lvl="1"/>
            <a:r>
              <a:rPr lang="en-US" sz="2200">
                <a:solidFill>
                  <a:schemeClr val="folHlink"/>
                </a:solidFill>
              </a:rPr>
              <a:t>Stuffed Animal</a:t>
            </a:r>
            <a:endParaRPr lang="en-US" sz="2200"/>
          </a:p>
          <a:p>
            <a:pPr lvl="1">
              <a:buFont typeface="Wingdings" pitchFamily="2" charset="2"/>
              <a:buNone/>
            </a:pPr>
            <a:endParaRPr lang="en-US" sz="2200"/>
          </a:p>
          <a:p>
            <a:pPr lvl="1">
              <a:buFont typeface="Wingdings" pitchFamily="2" charset="2"/>
              <a:buNone/>
            </a:pPr>
            <a:endParaRPr lang="en-US" sz="2200"/>
          </a:p>
        </p:txBody>
      </p:sp>
      <p:pic>
        <p:nvPicPr>
          <p:cNvPr id="103429" name="Picture 5" descr="I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057400"/>
            <a:ext cx="375761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Imaginary companions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343400" cy="4530725"/>
          </a:xfrm>
        </p:spPr>
        <p:txBody>
          <a:bodyPr/>
          <a:lstStyle/>
          <a:p>
            <a:r>
              <a:rPr lang="en-US" sz="2400"/>
              <a:t>Imaginary companion = fantasy friend</a:t>
            </a:r>
          </a:p>
          <a:p>
            <a:pPr lvl="1"/>
            <a:r>
              <a:rPr lang="en-US" sz="2200">
                <a:solidFill>
                  <a:schemeClr val="folHlink"/>
                </a:solidFill>
              </a:rPr>
              <a:t>Invisible</a:t>
            </a:r>
            <a:endParaRPr lang="en-US" sz="2200"/>
          </a:p>
          <a:p>
            <a:pPr lvl="1"/>
            <a:r>
              <a:rPr lang="en-US" sz="2200"/>
              <a:t>Stuffed animal</a:t>
            </a:r>
          </a:p>
          <a:p>
            <a:pPr lvl="2"/>
            <a:r>
              <a:rPr lang="en-US" sz="2100"/>
              <a:t>e.g. Calvin &amp; Hobbes</a:t>
            </a:r>
          </a:p>
          <a:p>
            <a:pPr lvl="1">
              <a:buFont typeface="Wingdings" pitchFamily="2" charset="2"/>
              <a:buNone/>
            </a:pPr>
            <a:endParaRPr lang="en-US" sz="2200"/>
          </a:p>
          <a:p>
            <a:pPr lvl="1">
              <a:buFont typeface="Wingdings" pitchFamily="2" charset="2"/>
              <a:buNone/>
            </a:pPr>
            <a:endParaRPr lang="en-US" sz="2200"/>
          </a:p>
        </p:txBody>
      </p:sp>
      <p:pic>
        <p:nvPicPr>
          <p:cNvPr id="104453" name="Picture 5" descr="panda9-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3810000"/>
            <a:ext cx="4191000" cy="2827338"/>
          </a:xfrm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Imaginary companions – </a:t>
            </a:r>
            <a:br>
              <a:rPr lang="en-US" sz="3800"/>
            </a:br>
            <a:r>
              <a:rPr lang="en-US" sz="3800"/>
              <a:t>definitional issues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3048000" cy="4530725"/>
          </a:xfrm>
        </p:spPr>
        <p:txBody>
          <a:bodyPr/>
          <a:lstStyle/>
          <a:p>
            <a:r>
              <a:rPr lang="en-US" sz="2400"/>
              <a:t>Is play with a stuffed animal really an imaginary companion?</a:t>
            </a:r>
          </a:p>
          <a:p>
            <a:r>
              <a:rPr lang="en-US" sz="2400"/>
              <a:t>Yes, if companion</a:t>
            </a:r>
          </a:p>
          <a:p>
            <a:pPr lvl="1"/>
            <a:r>
              <a:rPr lang="en-US" sz="2200"/>
              <a:t>Endowed with life-like qualities</a:t>
            </a:r>
          </a:p>
          <a:p>
            <a:pPr lvl="1"/>
            <a:r>
              <a:rPr lang="en-US" sz="2200"/>
              <a:t>Treated as a friend</a:t>
            </a:r>
          </a:p>
        </p:txBody>
      </p:sp>
      <p:pic>
        <p:nvPicPr>
          <p:cNvPr id="66568" name="Picture 8" descr="Calvin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363696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Imaginary companions – </a:t>
            </a:r>
            <a:br>
              <a:rPr lang="en-US" sz="3800"/>
            </a:br>
            <a:r>
              <a:rPr lang="en-US" sz="3800"/>
              <a:t>what do kids do with them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3048000" cy="4530725"/>
          </a:xfrm>
        </p:spPr>
        <p:txBody>
          <a:bodyPr/>
          <a:lstStyle/>
          <a:p>
            <a:r>
              <a:rPr lang="en-US" sz="2400"/>
              <a:t>Named</a:t>
            </a:r>
          </a:p>
          <a:p>
            <a:r>
              <a:rPr lang="en-US" sz="2400"/>
              <a:t>Talked to</a:t>
            </a:r>
          </a:p>
          <a:p>
            <a:r>
              <a:rPr lang="en-US" sz="2400"/>
              <a:t>Played with</a:t>
            </a:r>
          </a:p>
          <a:p>
            <a:r>
              <a:rPr lang="en-US" sz="2400"/>
              <a:t>Elaborate, vivid</a:t>
            </a:r>
          </a:p>
          <a:p>
            <a:r>
              <a:rPr lang="en-US" sz="2400"/>
              <a:t>Enduring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How have researchers studied</a:t>
            </a:r>
            <a:br>
              <a:rPr lang="en-US" sz="3800"/>
            </a:br>
            <a:r>
              <a:rPr lang="en-US" sz="3800"/>
              <a:t>imaginary companions?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327275"/>
            <a:ext cx="5029200" cy="4530725"/>
          </a:xfrm>
        </p:spPr>
        <p:txBody>
          <a:bodyPr/>
          <a:lstStyle/>
          <a:p>
            <a:r>
              <a:rPr lang="en-US" sz="3200" dirty="0"/>
              <a:t>Parental reports</a:t>
            </a:r>
          </a:p>
          <a:p>
            <a:r>
              <a:rPr lang="en-US" sz="3200" dirty="0"/>
              <a:t>Child interviews</a:t>
            </a:r>
          </a:p>
          <a:p>
            <a:r>
              <a:rPr lang="en-US" sz="3200" dirty="0"/>
              <a:t>Retrospective reports</a:t>
            </a:r>
          </a:p>
          <a:p>
            <a:endParaRPr lang="en-US" sz="3200" dirty="0"/>
          </a:p>
          <a:p>
            <a:endParaRPr lang="en-US" sz="3200" dirty="0"/>
          </a:p>
          <a:p>
            <a:pPr>
              <a:buFont typeface="Wingdings" pitchFamily="2" charset="2"/>
              <a:buNone/>
            </a:pPr>
            <a:r>
              <a:rPr lang="en-US" sz="3200" dirty="0"/>
              <a:t>50-65% of children </a:t>
            </a:r>
            <a:r>
              <a:rPr lang="en-US" sz="3200" dirty="0" smtClean="0"/>
              <a:t>studied in U.S. have imaginary </a:t>
            </a:r>
            <a:r>
              <a:rPr lang="en-US" sz="3200" dirty="0"/>
              <a:t>companions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Who creates imaginary companions?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5410200" cy="5105400"/>
          </a:xfrm>
        </p:spPr>
        <p:txBody>
          <a:bodyPr/>
          <a:lstStyle/>
          <a:p>
            <a:r>
              <a:rPr lang="en-US" sz="2400"/>
              <a:t>MYTH:</a:t>
            </a:r>
          </a:p>
          <a:p>
            <a:pPr lvl="1"/>
            <a:r>
              <a:rPr lang="en-US" sz="2200"/>
              <a:t>Having an imaginary companion is unhealthy: NO</a:t>
            </a:r>
          </a:p>
          <a:p>
            <a:pPr lvl="1"/>
            <a:r>
              <a:rPr lang="en-US" sz="2200"/>
              <a:t>A sign of maladjustment: NO</a:t>
            </a:r>
          </a:p>
        </p:txBody>
      </p:sp>
      <p:pic>
        <p:nvPicPr>
          <p:cNvPr id="76807" name="Picture 7" descr="calvin-n-hobbes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3352800"/>
            <a:ext cx="2786063" cy="2635250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alvin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133600"/>
            <a:ext cx="8035925" cy="2730500"/>
          </a:xfrm>
          <a:noFill/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Who creates imaginary companions?</a:t>
            </a:r>
          </a:p>
        </p:txBody>
      </p:sp>
      <p:sp>
        <p:nvSpPr>
          <p:cNvPr id="1105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68580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Children with imaginary companions are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Less shy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More focused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400"/>
              <a:t>But children with and without imaginary companions similar in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Personality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IQ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Creativity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Other features of children with imaginary companions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6705600" cy="4530725"/>
          </a:xfrm>
        </p:spPr>
        <p:txBody>
          <a:bodyPr/>
          <a:lstStyle/>
          <a:p>
            <a:r>
              <a:rPr lang="en-US" sz="2400" dirty="0"/>
              <a:t>More likely to be</a:t>
            </a:r>
          </a:p>
          <a:p>
            <a:pPr lvl="1"/>
            <a:r>
              <a:rPr lang="en-US" sz="2200" dirty="0"/>
              <a:t>First-born or only children</a:t>
            </a:r>
          </a:p>
          <a:p>
            <a:pPr lvl="1"/>
            <a:r>
              <a:rPr lang="en-US" sz="2200" dirty="0"/>
              <a:t>Watch less </a:t>
            </a:r>
            <a:r>
              <a:rPr lang="en-US" sz="2200" dirty="0" smtClean="0"/>
              <a:t>TV</a:t>
            </a:r>
            <a:endParaRPr lang="en-US" sz="2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Adult reactions to </a:t>
            </a:r>
            <a:br>
              <a:rPr lang="en-US" sz="3800"/>
            </a:br>
            <a:r>
              <a:rPr lang="en-US" sz="3800"/>
              <a:t>imaginary companions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3810000" cy="4530725"/>
          </a:xfrm>
        </p:spPr>
        <p:txBody>
          <a:bodyPr/>
          <a:lstStyle/>
          <a:p>
            <a:r>
              <a:rPr lang="en-US" sz="2400" dirty="0"/>
              <a:t>Many parents </a:t>
            </a:r>
            <a:r>
              <a:rPr lang="en-US" sz="2400" dirty="0" smtClean="0"/>
              <a:t>studied in U.S. support </a:t>
            </a:r>
            <a:r>
              <a:rPr lang="en-US" sz="2400" dirty="0"/>
              <a:t>them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r>
              <a:rPr lang="en-US" sz="2400" dirty="0"/>
              <a:t>Adults can promote by</a:t>
            </a:r>
          </a:p>
          <a:p>
            <a:pPr lvl="1"/>
            <a:r>
              <a:rPr lang="en-US" sz="2200" dirty="0"/>
              <a:t>Respecting child’s inventions</a:t>
            </a:r>
          </a:p>
          <a:p>
            <a:pPr lvl="1"/>
            <a:r>
              <a:rPr lang="en-US" sz="2200" dirty="0"/>
              <a:t>Making room</a:t>
            </a:r>
          </a:p>
          <a:p>
            <a:pPr lvl="2">
              <a:buFont typeface="Wingdings" pitchFamily="2" charset="2"/>
              <a:buNone/>
            </a:pPr>
            <a:endParaRPr lang="en-US" sz="2100" dirty="0"/>
          </a:p>
          <a:p>
            <a:pPr lvl="2">
              <a:buFont typeface="Wingdings" pitchFamily="2" charset="2"/>
              <a:buNone/>
            </a:pPr>
            <a:endParaRPr lang="en-US" sz="2100" dirty="0"/>
          </a:p>
        </p:txBody>
      </p:sp>
      <p:pic>
        <p:nvPicPr>
          <p:cNvPr id="80910" name="Picture 14" descr="parents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57400"/>
            <a:ext cx="4114800" cy="3276600"/>
          </a:xfrm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Why do children create </a:t>
            </a:r>
            <a:br>
              <a:rPr lang="en-US" sz="3800"/>
            </a:br>
            <a:r>
              <a:rPr lang="en-US" sz="3800"/>
              <a:t>Imaginary Companions?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3810000" cy="4530725"/>
          </a:xfrm>
        </p:spPr>
        <p:txBody>
          <a:bodyPr/>
          <a:lstStyle/>
          <a:p>
            <a:r>
              <a:rPr lang="en-US" sz="2400"/>
              <a:t>Companionship &amp; fun</a:t>
            </a:r>
          </a:p>
          <a:p>
            <a:r>
              <a:rPr lang="en-US" sz="2400"/>
              <a:t>Alleviate loneliness</a:t>
            </a:r>
          </a:p>
          <a:p>
            <a:r>
              <a:rPr lang="en-US" sz="2400"/>
              <a:t>Achieve competence</a:t>
            </a:r>
          </a:p>
          <a:p>
            <a:r>
              <a:rPr lang="en-US" sz="2400"/>
              <a:t>Overcome limitations</a:t>
            </a:r>
          </a:p>
          <a:p>
            <a:r>
              <a:rPr lang="en-US" sz="2400"/>
              <a:t>Avoid blame</a:t>
            </a:r>
          </a:p>
          <a:p>
            <a:r>
              <a:rPr lang="en-US" sz="2400"/>
              <a:t>Help children cope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Why do children create </a:t>
            </a:r>
            <a:br>
              <a:rPr lang="en-US" sz="3800"/>
            </a:br>
            <a:r>
              <a:rPr lang="en-US" sz="3800"/>
              <a:t>Imaginary Companions?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530725"/>
          </a:xfrm>
        </p:spPr>
        <p:txBody>
          <a:bodyPr/>
          <a:lstStyle/>
          <a:p>
            <a:r>
              <a:rPr lang="en-US" sz="2400">
                <a:solidFill>
                  <a:schemeClr val="folHlink"/>
                </a:solidFill>
              </a:rPr>
              <a:t>Companionship &amp; fun</a:t>
            </a:r>
          </a:p>
          <a:p>
            <a:r>
              <a:rPr lang="en-US" sz="2400">
                <a:solidFill>
                  <a:schemeClr val="folHlink"/>
                </a:solidFill>
              </a:rPr>
              <a:t>Alleviate loneliness</a:t>
            </a:r>
          </a:p>
          <a:p>
            <a:r>
              <a:rPr lang="en-US" sz="2400">
                <a:solidFill>
                  <a:schemeClr val="folHlink"/>
                </a:solidFill>
              </a:rPr>
              <a:t>Achieve competence</a:t>
            </a:r>
          </a:p>
          <a:p>
            <a:r>
              <a:rPr lang="en-US" sz="2400">
                <a:solidFill>
                  <a:schemeClr val="folHlink"/>
                </a:solidFill>
              </a:rPr>
              <a:t>Overcome limitations</a:t>
            </a:r>
          </a:p>
          <a:p>
            <a:r>
              <a:rPr lang="en-US" sz="2400">
                <a:solidFill>
                  <a:schemeClr val="folHlink"/>
                </a:solidFill>
              </a:rPr>
              <a:t>Avoid blame</a:t>
            </a:r>
          </a:p>
          <a:p>
            <a:r>
              <a:rPr lang="en-US" sz="2400"/>
              <a:t>Helps children cope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112644" name="Picture 4" descr="Drawing-bo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05000"/>
            <a:ext cx="424656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343400" y="5410200"/>
            <a:ext cx="3841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Drawings of Margarine, an invisible girl shared by brother (left drawing) and sister (right drawing)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Pretend Play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folHlink"/>
                </a:solidFill>
              </a:rPr>
              <a:t>What is pretend play?</a:t>
            </a:r>
          </a:p>
          <a:p>
            <a:pPr lvl="1"/>
            <a:r>
              <a:rPr lang="en-US" sz="2200" dirty="0" smtClean="0">
                <a:solidFill>
                  <a:schemeClr val="folHlink"/>
                </a:solidFill>
              </a:rPr>
              <a:t>And why is it interesting?</a:t>
            </a:r>
          </a:p>
          <a:p>
            <a:r>
              <a:rPr lang="en-US" sz="2400" dirty="0" smtClean="0">
                <a:solidFill>
                  <a:schemeClr val="folHlink"/>
                </a:solidFill>
              </a:rPr>
              <a:t>Development of pretend play</a:t>
            </a:r>
          </a:p>
          <a:p>
            <a:r>
              <a:rPr lang="en-US" sz="2400" dirty="0" smtClean="0">
                <a:solidFill>
                  <a:schemeClr val="folHlink"/>
                </a:solidFill>
              </a:rPr>
              <a:t>Imaginary companions</a:t>
            </a:r>
          </a:p>
          <a:p>
            <a:r>
              <a:rPr lang="en-US" sz="2400" dirty="0" smtClean="0"/>
              <a:t>Pretend play as coping</a:t>
            </a:r>
            <a:endParaRPr lang="en-US" sz="2400" dirty="0" smtClean="0">
              <a:solidFill>
                <a:schemeClr val="folHlink"/>
              </a:solidFill>
            </a:endParaRPr>
          </a:p>
          <a:p>
            <a:r>
              <a:rPr lang="en-US" sz="2400" dirty="0" smtClean="0">
                <a:solidFill>
                  <a:schemeClr val="folHlink"/>
                </a:solidFill>
              </a:rPr>
              <a:t>Cultural variation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calvin">
            <a:hlinkClick r:id="rId2"/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3573" y="1600200"/>
            <a:ext cx="2736454" cy="2189163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Pretend play as coping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therapy: A therapeutic tool used by therapists working with troubled children</a:t>
            </a:r>
          </a:p>
          <a:p>
            <a:endParaRPr lang="en-US" dirty="0" smtClean="0"/>
          </a:p>
          <a:p>
            <a:r>
              <a:rPr lang="en-US" dirty="0" smtClean="0"/>
              <a:t>Pretend play as a strategy for everyday coping: Used by children to cope with emotional challenges that arise in daily life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therapy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Pretend play can be used in therapy with troubled children who are too young to do talk therapy</a:t>
            </a:r>
          </a:p>
          <a:p>
            <a:r>
              <a:rPr lang="en-US" dirty="0" smtClean="0"/>
              <a:t>Play therapy allows child to act out </a:t>
            </a:r>
            <a:r>
              <a:rPr lang="en-US" dirty="0" smtClean="0"/>
              <a:t>anxiety, anger, trauma</a:t>
            </a:r>
            <a:endParaRPr lang="en-US" dirty="0" smtClean="0"/>
          </a:p>
          <a:p>
            <a:r>
              <a:rPr lang="en-US" dirty="0" smtClean="0"/>
              <a:t>Child is allowed to choose toys to play with while therapist observes and makes appropriate comments to elicit feelings</a:t>
            </a:r>
          </a:p>
          <a:p>
            <a:r>
              <a:rPr lang="en-US" dirty="0" smtClean="0"/>
              <a:t>Toys: doll house, dress-up clothes, puppets, blocks, miniature figures and vehicles, etc.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Origins of play therapy </a:t>
            </a:r>
            <a:r>
              <a:rPr lang="en-US" sz="2800" dirty="0" smtClean="0"/>
              <a:t>(Singer, 2009)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Offshoot of psychoanalytic movement in Western Europe in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Melanie Klein &amp; Anna Freud pioneered</a:t>
            </a:r>
          </a:p>
          <a:p>
            <a:r>
              <a:rPr lang="en-US" dirty="0" smtClean="0"/>
              <a:t>Goal was to establish rapport with the troubled child and to uncover conflicts and maladaptive ways of coping </a:t>
            </a:r>
          </a:p>
          <a:p>
            <a:r>
              <a:rPr lang="en-US" dirty="0" smtClean="0"/>
              <a:t>Has spread widely</a:t>
            </a:r>
          </a:p>
          <a:p>
            <a:r>
              <a:rPr lang="en-US" dirty="0" smtClean="0"/>
              <a:t>Now often used in conjunction with other techniques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Pretend </a:t>
            </a:r>
            <a:r>
              <a:rPr lang="en-US" dirty="0" smtClean="0"/>
              <a:t>play as everyday coping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i="1" dirty="0"/>
              <a:t>In Sickness and in Play: Children coping with chronic illness </a:t>
            </a:r>
            <a:r>
              <a:rPr lang="en-US" dirty="0"/>
              <a:t>by Cindy Dell Clark (2003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5- to 8-year-old children</a:t>
            </a:r>
            <a:endParaRPr lang="en-US" dirty="0"/>
          </a:p>
          <a:p>
            <a:pPr lvl="1"/>
            <a:r>
              <a:rPr lang="en-US" dirty="0"/>
              <a:t>diabetes or severe asthma</a:t>
            </a:r>
          </a:p>
          <a:p>
            <a:pPr lvl="1"/>
            <a:r>
              <a:rPr lang="en-US" dirty="0"/>
              <a:t>used play to help themselves cope with the daily challenges of scary illnesses and medical procedures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alvin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70050"/>
            <a:ext cx="7696200" cy="4035425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1 of everyday coping: Randy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Randy (5 years old) had severe asthma for his whole life</a:t>
            </a:r>
          </a:p>
          <a:p>
            <a:r>
              <a:rPr lang="en-US" dirty="0" smtClean="0"/>
              <a:t>He had a special attachment to toy cars. He played with them when he was ill, and they helped him cope with fear and suffering</a:t>
            </a:r>
          </a:p>
          <a:p>
            <a:r>
              <a:rPr lang="en-US" dirty="0" smtClean="0"/>
              <a:t>In interviews, Randy imputed magical qualities to his race cars, said that they “worked wonders”</a:t>
            </a:r>
          </a:p>
          <a:p>
            <a:r>
              <a:rPr lang="en-US" dirty="0" smtClean="0"/>
              <a:t>He said that his race car could make medicine taste better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claimed not even to feel a shot when his race car was with him</a:t>
            </a:r>
          </a:p>
          <a:p>
            <a:r>
              <a:rPr lang="en-US" dirty="0" smtClean="0"/>
              <a:t>His mother confirmed that when Randy was allowed to hold his race car at the hospital emergency room, it calmed him, acting as a “godsend.”</a:t>
            </a:r>
          </a:p>
          <a:p>
            <a:r>
              <a:rPr lang="en-US" dirty="0" smtClean="0"/>
              <a:t>His mother kept a race car at hand at all times and sent one along to school with him</a:t>
            </a:r>
          </a:p>
          <a:p>
            <a:r>
              <a:rPr lang="en-US" dirty="0" smtClean="0"/>
              <a:t>BUT Randy was not allowed to have the car with him when he had an X-ray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2 of everyday coping: Peter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(7 years old) severe asthma since 3</a:t>
            </a:r>
          </a:p>
          <a:p>
            <a:r>
              <a:rPr lang="en-US" dirty="0" smtClean="0"/>
              <a:t> In an interview, he was asked to draw a picture of “the worst time you ever remember, with your asthma”</a:t>
            </a:r>
          </a:p>
          <a:p>
            <a:r>
              <a:rPr lang="en-US" dirty="0" smtClean="0"/>
              <a:t>He drew a picture of himself sick in bed, with a frown on his face</a:t>
            </a:r>
          </a:p>
          <a:p>
            <a:r>
              <a:rPr lang="en-US" dirty="0" smtClean="0"/>
              <a:t>Then he added the sheets on his bed, which were decorated with superhero characters (Teenage Mutant Ninja Turtles) </a:t>
            </a:r>
          </a:p>
          <a:p>
            <a:r>
              <a:rPr lang="en-US" dirty="0" smtClean="0"/>
              <a:t>Then he erased the frown and drew a smile on his face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was anxious about becoming sick at night, alone in his room and unable to breathe or get help</a:t>
            </a:r>
          </a:p>
          <a:p>
            <a:r>
              <a:rPr lang="en-US" dirty="0" smtClean="0"/>
              <a:t>But he expected the Teenage Mutant Ninja Turtles to be strong enough to protect and help him</a:t>
            </a:r>
          </a:p>
          <a:p>
            <a:r>
              <a:rPr lang="en-US" dirty="0" smtClean="0"/>
              <a:t>He said, “Nothing can harm ’</a:t>
            </a:r>
            <a:r>
              <a:rPr lang="en-US" dirty="0" err="1" smtClean="0"/>
              <a:t>em</a:t>
            </a:r>
            <a:r>
              <a:rPr lang="en-US" dirty="0" smtClean="0"/>
              <a:t>.” They can help people with asthma but never get asthma themselves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3 of everyday coping: Grace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Grace (7 years old) was diabetic, diagnosed at 22 months.</a:t>
            </a:r>
          </a:p>
          <a:p>
            <a:r>
              <a:rPr lang="en-US" dirty="0" smtClean="0"/>
              <a:t>She told the interviewer what happened when she was hospitalized (at 22 months), also drew a picture </a:t>
            </a:r>
          </a:p>
          <a:p>
            <a:r>
              <a:rPr lang="en-US" dirty="0" smtClean="0"/>
              <a:t>Prominent in the picture was a large stuffed tiger, next to Grace’s “jail bed”</a:t>
            </a:r>
          </a:p>
          <a:p>
            <a:r>
              <a:rPr lang="en-US" dirty="0" smtClean="0"/>
              <a:t>The hospital and hurtful procedures scared her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Grace: I hated lying in that bed…and I had a tiger. My uncle got…it. It’s like a huge tiger. The nurses used to take it away because they thought it would scare me. But it didn’t. (Sobs for several minutes). And I was only two years old.</a:t>
            </a:r>
          </a:p>
          <a:p>
            <a:r>
              <a:rPr lang="en-US" dirty="0" smtClean="0"/>
              <a:t>CDC: How did the tiger make you feel?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Grace: It made me feel safe.</a:t>
            </a:r>
          </a:p>
          <a:p>
            <a:r>
              <a:rPr lang="en-US" dirty="0" smtClean="0"/>
              <a:t>CDC: Really? How come?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Grace: It kept me company.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Grace’s coping was misinterpreted and impeded by those taking care of her. </a:t>
            </a:r>
          </a:p>
          <a:p>
            <a:r>
              <a:rPr lang="en-US" dirty="0" smtClean="0"/>
              <a:t>A lack of understanding led to unnecessary emotional trauma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adults supporting coping through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mother and her 5-year-old diabetic son shared in pretend play during each insulin injection by imagining that the syringe was a zebra</a:t>
            </a:r>
          </a:p>
          <a:p>
            <a:r>
              <a:rPr lang="en-US" dirty="0" smtClean="0"/>
              <a:t>The mother pretended that the zebra “kissed” the boy when injecting him (transformed the injection into an act of love)</a:t>
            </a:r>
          </a:p>
          <a:p>
            <a:r>
              <a:rPr lang="en-US" dirty="0" smtClean="0"/>
              <a:t>The boy was allowed to hit or dismantle the “bad” zebra after the injection (an outlet for his negative feelings)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of adults supporting coping through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director of a summer camp for children with asthma brought two stuffed animals to camp: Ally Alligator and Monique (a dog)</a:t>
            </a:r>
          </a:p>
          <a:p>
            <a:r>
              <a:rPr lang="en-US" dirty="0" smtClean="0"/>
              <a:t>The director told the children that both animals had asthma</a:t>
            </a:r>
          </a:p>
          <a:p>
            <a:r>
              <a:rPr lang="en-US" dirty="0" smtClean="0"/>
              <a:t>The children enjoyed taking care of them</a:t>
            </a:r>
          </a:p>
          <a:p>
            <a:r>
              <a:rPr lang="en-US" dirty="0" smtClean="0"/>
              <a:t>A group of 10 year old girls: “We played with them through lunch and made sure that they were safe and took charge of them….Ally swallowed a watermelon seed during lunch, and Monique got a bee sting.”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Pretend Play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What is pretend play?</a:t>
            </a:r>
          </a:p>
          <a:p>
            <a:pPr lvl="1"/>
            <a:r>
              <a:rPr lang="en-US" sz="2200" dirty="0">
                <a:solidFill>
                  <a:schemeClr val="folHlink"/>
                </a:solidFill>
              </a:rPr>
              <a:t>And why is it interesting?</a:t>
            </a:r>
          </a:p>
          <a:p>
            <a:r>
              <a:rPr lang="en-US" sz="2400" dirty="0">
                <a:solidFill>
                  <a:schemeClr val="folHlink"/>
                </a:solidFill>
              </a:rPr>
              <a:t>Development of pretend play</a:t>
            </a:r>
          </a:p>
          <a:p>
            <a:r>
              <a:rPr lang="en-US" sz="2400" dirty="0">
                <a:solidFill>
                  <a:schemeClr val="folHlink"/>
                </a:solidFill>
              </a:rPr>
              <a:t>Imaginary </a:t>
            </a:r>
            <a:r>
              <a:rPr lang="en-US" sz="2400" dirty="0" smtClean="0">
                <a:solidFill>
                  <a:schemeClr val="folHlink"/>
                </a:solidFill>
              </a:rPr>
              <a:t>companions</a:t>
            </a:r>
          </a:p>
          <a:p>
            <a:r>
              <a:rPr lang="en-US" sz="2400" dirty="0" smtClean="0">
                <a:solidFill>
                  <a:schemeClr val="folHlink"/>
                </a:solidFill>
              </a:rPr>
              <a:t>Pretend play as coping</a:t>
            </a:r>
            <a:endParaRPr lang="en-US" sz="2400" dirty="0"/>
          </a:p>
          <a:p>
            <a:r>
              <a:rPr lang="en-US" sz="2400" dirty="0"/>
              <a:t>Cultural variation</a:t>
            </a:r>
            <a:endParaRPr lang="en-US" sz="2400" dirty="0">
              <a:solidFill>
                <a:schemeClr val="folHlink"/>
              </a:solidFill>
            </a:endParaRPr>
          </a:p>
        </p:txBody>
      </p:sp>
      <p:pic>
        <p:nvPicPr>
          <p:cNvPr id="56324" name="Picture 4" descr="calvin">
            <a:hlinkClick r:id="rId2"/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332038"/>
            <a:ext cx="4114800" cy="3290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Calvin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00200"/>
            <a:ext cx="6583363" cy="4833938"/>
          </a:xfrm>
          <a:noFill/>
          <a:ln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Cultural variation in pretend play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38100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dirty="0"/>
          </a:p>
          <a:p>
            <a:r>
              <a:rPr lang="en-US" sz="2400" dirty="0" smtClean="0"/>
              <a:t>Burgeoning of cross-cultural research in last 20 years</a:t>
            </a:r>
            <a:endParaRPr lang="en-US" sz="2400" dirty="0"/>
          </a:p>
        </p:txBody>
      </p:sp>
      <p:pic>
        <p:nvPicPr>
          <p:cNvPr id="88072" name="Picture 8" descr="kabuki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30508"/>
          <a:stretch>
            <a:fillRect/>
          </a:stretch>
        </p:blipFill>
        <p:spPr>
          <a:xfrm>
            <a:off x="4572000" y="2057400"/>
            <a:ext cx="4071938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pretend play a sociocultural activity?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114800" cy="4530725"/>
          </a:xfrm>
        </p:spPr>
        <p:txBody>
          <a:bodyPr/>
          <a:lstStyle/>
          <a:p>
            <a:r>
              <a:rPr lang="en-US" sz="2400"/>
              <a:t>Piaget: NO</a:t>
            </a:r>
          </a:p>
          <a:p>
            <a:pPr lvl="1"/>
            <a:r>
              <a:rPr lang="en-US" sz="2200"/>
              <a:t>Child = scientist</a:t>
            </a:r>
          </a:p>
          <a:p>
            <a:pPr lvl="1"/>
            <a:r>
              <a:rPr lang="en-US" sz="2200"/>
              <a:t>Pretend play = mastery of universal concepts</a:t>
            </a:r>
          </a:p>
          <a:p>
            <a:pPr lvl="1"/>
            <a:r>
              <a:rPr lang="en-US" sz="2200"/>
              <a:t>Consolidation</a:t>
            </a:r>
          </a:p>
          <a:p>
            <a:r>
              <a:rPr lang="en-US" sz="2400"/>
              <a:t>Vygotsky: YES</a:t>
            </a:r>
          </a:p>
          <a:p>
            <a:pPr lvl="1"/>
            <a:r>
              <a:rPr lang="en-US" sz="2200"/>
              <a:t>Child = social being</a:t>
            </a:r>
          </a:p>
          <a:p>
            <a:pPr lvl="1"/>
            <a:r>
              <a:rPr lang="en-US" sz="2200"/>
              <a:t>Pretend play = culturally shaped (econ., history)</a:t>
            </a:r>
          </a:p>
          <a:p>
            <a:pPr lvl="1"/>
            <a:r>
              <a:rPr lang="en-US" sz="2200"/>
              <a:t>Cultures select tasks, partners, provide artifacts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89098" name="Picture 10" descr="vygot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038600"/>
            <a:ext cx="1695450" cy="2362200"/>
          </a:xfrm>
          <a:ln/>
        </p:spPr>
      </p:pic>
      <p:pic>
        <p:nvPicPr>
          <p:cNvPr id="89101" name="Picture 13" descr="piaget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894388" y="1600200"/>
            <a:ext cx="1774825" cy="2189163"/>
          </a:xfrm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One cultural case: middle-class E-A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724400" cy="586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    </a:t>
            </a:r>
            <a:r>
              <a:rPr lang="en-US" sz="2400" i="1"/>
              <a:t>Everyday Pretending at Home</a:t>
            </a:r>
            <a:r>
              <a:rPr lang="en-US" sz="2400"/>
              <a:t> (Haight &amp; Miller, 1993)</a:t>
            </a:r>
          </a:p>
          <a:p>
            <a:pPr lvl="1"/>
            <a:r>
              <a:rPr lang="en-US" sz="2200"/>
              <a:t>Content: realistic &amp; fantasy</a:t>
            </a:r>
          </a:p>
          <a:p>
            <a:pPr lvl="1"/>
            <a:r>
              <a:rPr lang="en-US" sz="2200"/>
              <a:t>Primary partner:  Mom (1-3 yr)</a:t>
            </a:r>
          </a:p>
          <a:p>
            <a:pPr lvl="1"/>
            <a:r>
              <a:rPr lang="en-US" sz="2200"/>
              <a:t>Mothers prompted, elaborated, directed, modeled </a:t>
            </a:r>
          </a:p>
          <a:p>
            <a:pPr lvl="1"/>
            <a:r>
              <a:rPr lang="en-US" sz="2200"/>
              <a:t>Resources: lots of toys, time, space</a:t>
            </a:r>
          </a:p>
          <a:p>
            <a:pPr lvl="1"/>
            <a:r>
              <a:rPr lang="en-US" sz="2200"/>
              <a:t>Parental beliefs:  pretend play important</a:t>
            </a:r>
          </a:p>
          <a:p>
            <a:pPr lvl="1"/>
            <a:r>
              <a:rPr lang="en-US" sz="2200"/>
              <a:t>Part of domestic activity, not part of economic sphere</a:t>
            </a:r>
          </a:p>
          <a:p>
            <a:pPr lvl="1"/>
            <a:endParaRPr lang="en-US" sz="220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9217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057400"/>
            <a:ext cx="3262313" cy="360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cultural case: </a:t>
            </a:r>
            <a:r>
              <a:rPr lang="en-US" dirty="0" err="1"/>
              <a:t>Yucatec</a:t>
            </a:r>
            <a:r>
              <a:rPr lang="en-US" dirty="0"/>
              <a:t> Maya </a:t>
            </a:r>
            <a:r>
              <a:rPr lang="en-US" dirty="0" smtClean="0"/>
              <a:t>(Mexico)</a:t>
            </a:r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4191000" cy="5257800"/>
          </a:xfrm>
        </p:spPr>
        <p:txBody>
          <a:bodyPr/>
          <a:lstStyle/>
          <a:p>
            <a:r>
              <a:rPr lang="en-US" sz="2000" dirty="0"/>
              <a:t>Content: realistic, not </a:t>
            </a:r>
            <a:r>
              <a:rPr lang="en-US" sz="2000" dirty="0" smtClean="0"/>
              <a:t>fantasy, no imaginary companions</a:t>
            </a:r>
            <a:endParaRPr lang="en-US" sz="2000" dirty="0"/>
          </a:p>
          <a:p>
            <a:r>
              <a:rPr lang="en-US" sz="2000" dirty="0"/>
              <a:t>Participants: older children</a:t>
            </a:r>
          </a:p>
          <a:p>
            <a:r>
              <a:rPr lang="en-US" sz="2000" dirty="0"/>
              <a:t>Adults do not encourage, supervise, participate</a:t>
            </a:r>
          </a:p>
          <a:p>
            <a:r>
              <a:rPr lang="en-US" sz="2000" dirty="0"/>
              <a:t>Resources: few objects, little time for play</a:t>
            </a:r>
          </a:p>
          <a:p>
            <a:r>
              <a:rPr lang="en-US" sz="2000" dirty="0"/>
              <a:t>Adults value play because it let’s them work</a:t>
            </a:r>
          </a:p>
          <a:p>
            <a:r>
              <a:rPr lang="en-US" sz="2000" dirty="0"/>
              <a:t>Productive labor valued by parents and children; children contribute to</a:t>
            </a:r>
          </a:p>
          <a:p>
            <a:r>
              <a:rPr lang="en-US" sz="2000" dirty="0"/>
              <a:t>Children learn by observing</a:t>
            </a:r>
          </a:p>
          <a:p>
            <a:r>
              <a:rPr lang="en-US" sz="2000" dirty="0"/>
              <a:t>Children remarkably motivated, competent</a:t>
            </a:r>
          </a:p>
          <a:p>
            <a:endParaRPr lang="en-US" sz="2000" dirty="0"/>
          </a:p>
        </p:txBody>
      </p:sp>
      <p:pic>
        <p:nvPicPr>
          <p:cNvPr id="95241" name="Picture 9" descr="gaski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981200"/>
            <a:ext cx="3543300" cy="3167063"/>
          </a:xfrm>
          <a:noFill/>
          <a:ln/>
        </p:spPr>
      </p:pic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4953000" y="5334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Suzanne Gaskins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Cultural variation: putting universals and differences together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5486400"/>
          </a:xfrm>
        </p:spPr>
        <p:txBody>
          <a:bodyPr/>
          <a:lstStyle/>
          <a:p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Growing evidence of universals: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Children everywhere engage in pretend play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Children everywhere reach out for the activities their parents offer</a:t>
            </a:r>
          </a:p>
        </p:txBody>
      </p:sp>
      <p:pic>
        <p:nvPicPr>
          <p:cNvPr id="97291" name="Picture 11" descr="s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84388"/>
            <a:ext cx="4495800" cy="3609975"/>
          </a:xfrm>
          <a:noFill/>
          <a:ln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Cultural variation: putting universals and differences together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Growing evidence of differences: 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/>
              <a:t>*Pretend play takes radically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     different forms in children’s lives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	amount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	when it peaks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	realistic/fantasy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	how learned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/>
              <a:t>*Pretend play serves different functions and meanings and inculcates different values</a:t>
            </a:r>
          </a:p>
          <a:p>
            <a:pPr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14692" name="Picture 4" descr="s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84388"/>
            <a:ext cx="4495800" cy="3609975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alvin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981200"/>
            <a:ext cx="7391400" cy="3624263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alvin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981200"/>
            <a:ext cx="6553200" cy="4119563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Calvin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752600"/>
            <a:ext cx="5160963" cy="447516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Calvin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905000"/>
            <a:ext cx="5770563" cy="3748088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908</TotalTime>
  <Words>1662</Words>
  <Application>Microsoft PowerPoint</Application>
  <PresentationFormat>On-screen Show (4:3)</PresentationFormat>
  <Paragraphs>284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Layers</vt:lpstr>
      <vt:lpstr>Pretend Play</vt:lpstr>
      <vt:lpstr>Pretend Play</vt:lpstr>
      <vt:lpstr>Slide 3</vt:lpstr>
      <vt:lpstr>Slide 4</vt:lpstr>
      <vt:lpstr>Slide 5</vt:lpstr>
      <vt:lpstr>Slide 6</vt:lpstr>
      <vt:lpstr>Slide 7</vt:lpstr>
      <vt:lpstr>Slide 8</vt:lpstr>
      <vt:lpstr>Slide 9</vt:lpstr>
      <vt:lpstr>Why play is interesting developmentally</vt:lpstr>
      <vt:lpstr>Properties of pretend play</vt:lpstr>
      <vt:lpstr>Pretend Play</vt:lpstr>
      <vt:lpstr>Development of pretend play</vt:lpstr>
      <vt:lpstr>Development of pretend play:  origins</vt:lpstr>
      <vt:lpstr>Development of pretend play: 1-3 years</vt:lpstr>
      <vt:lpstr>Development of pretend play:  peak</vt:lpstr>
      <vt:lpstr>Transformed Identities</vt:lpstr>
      <vt:lpstr>Transformed Identities</vt:lpstr>
      <vt:lpstr>Transformed Identities</vt:lpstr>
      <vt:lpstr>Development of pretend play:  later developments</vt:lpstr>
      <vt:lpstr>Pretend Play</vt:lpstr>
      <vt:lpstr>Imaginary companions</vt:lpstr>
      <vt:lpstr>Imaginary companions</vt:lpstr>
      <vt:lpstr>Imaginary companions</vt:lpstr>
      <vt:lpstr>Imaginary companions</vt:lpstr>
      <vt:lpstr>Imaginary companions –  definitional issues</vt:lpstr>
      <vt:lpstr>Imaginary companions –  what do kids do with them</vt:lpstr>
      <vt:lpstr>How have researchers studied imaginary companions?</vt:lpstr>
      <vt:lpstr>Who creates imaginary companions?</vt:lpstr>
      <vt:lpstr>Who creates imaginary companions?</vt:lpstr>
      <vt:lpstr>Other features of children with imaginary companions</vt:lpstr>
      <vt:lpstr>Adult reactions to  imaginary companions</vt:lpstr>
      <vt:lpstr>Why do children create  Imaginary Companions?</vt:lpstr>
      <vt:lpstr>Why do children create  Imaginary Companions?</vt:lpstr>
      <vt:lpstr>Pretend Play</vt:lpstr>
      <vt:lpstr>Pretend play as coping</vt:lpstr>
      <vt:lpstr>Play therapy</vt:lpstr>
      <vt:lpstr>Origins of play therapy (Singer, 2009)</vt:lpstr>
      <vt:lpstr>Pretend play as everyday coping</vt:lpstr>
      <vt:lpstr>Example 1 of everyday coping: Randy</vt:lpstr>
      <vt:lpstr>Randy (continued)</vt:lpstr>
      <vt:lpstr>Example 2 of everyday coping: Peter</vt:lpstr>
      <vt:lpstr>Peter (continued)</vt:lpstr>
      <vt:lpstr>Example 3 of everyday coping: Grace</vt:lpstr>
      <vt:lpstr>Grace (continued)</vt:lpstr>
      <vt:lpstr>Grace (continued)</vt:lpstr>
      <vt:lpstr>Examples of adults supporting coping through play</vt:lpstr>
      <vt:lpstr>Another example of adults supporting coping through play</vt:lpstr>
      <vt:lpstr>Pretend Play</vt:lpstr>
      <vt:lpstr>Cultural variation in pretend play</vt:lpstr>
      <vt:lpstr>Is pretend play a sociocultural activity?</vt:lpstr>
      <vt:lpstr>One cultural case: middle-class E-A</vt:lpstr>
      <vt:lpstr>Another cultural case: Yucatec Maya (Mexico)</vt:lpstr>
      <vt:lpstr>Cultural variation: putting universals and differences together</vt:lpstr>
      <vt:lpstr>Cultural variation: putting universals and differences together</vt:lpstr>
    </vt:vector>
  </TitlesOfParts>
  <Company>UIUC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Pretend Play</dc:title>
  <dc:creator>Kevin Miller</dc:creator>
  <cp:lastModifiedBy>Lawrence Hubert</cp:lastModifiedBy>
  <cp:revision>94</cp:revision>
  <cp:lastPrinted>2011-02-21T16:29:50Z</cp:lastPrinted>
  <dcterms:created xsi:type="dcterms:W3CDTF">2002-02-19T23:19:24Z</dcterms:created>
  <dcterms:modified xsi:type="dcterms:W3CDTF">2013-11-15T20:04:11Z</dcterms:modified>
</cp:coreProperties>
</file>