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56" r:id="rId2"/>
    <p:sldId id="258" r:id="rId3"/>
    <p:sldId id="313" r:id="rId4"/>
    <p:sldId id="315" r:id="rId5"/>
    <p:sldId id="344" r:id="rId6"/>
    <p:sldId id="345" r:id="rId7"/>
    <p:sldId id="347" r:id="rId8"/>
    <p:sldId id="346" r:id="rId9"/>
    <p:sldId id="392" r:id="rId10"/>
    <p:sldId id="349" r:id="rId11"/>
    <p:sldId id="350" r:id="rId12"/>
    <p:sldId id="351" r:id="rId13"/>
    <p:sldId id="361" r:id="rId14"/>
    <p:sldId id="352" r:id="rId15"/>
    <p:sldId id="380" r:id="rId16"/>
    <p:sldId id="353" r:id="rId17"/>
    <p:sldId id="362" r:id="rId18"/>
    <p:sldId id="363" r:id="rId19"/>
    <p:sldId id="364" r:id="rId20"/>
    <p:sldId id="365" r:id="rId21"/>
    <p:sldId id="366" r:id="rId22"/>
    <p:sldId id="367" r:id="rId23"/>
    <p:sldId id="381" r:id="rId24"/>
    <p:sldId id="354" r:id="rId25"/>
    <p:sldId id="368" r:id="rId26"/>
    <p:sldId id="355" r:id="rId27"/>
    <p:sldId id="356" r:id="rId28"/>
    <p:sldId id="369" r:id="rId29"/>
    <p:sldId id="370" r:id="rId30"/>
    <p:sldId id="371" r:id="rId31"/>
    <p:sldId id="382" r:id="rId32"/>
    <p:sldId id="359" r:id="rId33"/>
    <p:sldId id="373" r:id="rId34"/>
    <p:sldId id="372" r:id="rId35"/>
    <p:sldId id="374" r:id="rId36"/>
    <p:sldId id="375" r:id="rId37"/>
    <p:sldId id="376" r:id="rId38"/>
    <p:sldId id="377" r:id="rId39"/>
    <p:sldId id="378" r:id="rId40"/>
    <p:sldId id="379" r:id="rId41"/>
    <p:sldId id="383" r:id="rId42"/>
    <p:sldId id="286" r:id="rId43"/>
    <p:sldId id="287" r:id="rId44"/>
    <p:sldId id="385" r:id="rId45"/>
    <p:sldId id="386" r:id="rId46"/>
    <p:sldId id="387" r:id="rId47"/>
    <p:sldId id="388" r:id="rId48"/>
    <p:sldId id="389" r:id="rId49"/>
    <p:sldId id="390" r:id="rId50"/>
    <p:sldId id="391" r:id="rId5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920" autoAdjust="0"/>
    <p:restoredTop sz="91449" autoAdjust="0"/>
  </p:normalViewPr>
  <p:slideViewPr>
    <p:cSldViewPr snapToGrid="0" snapToObjects="1">
      <p:cViewPr varScale="1">
        <p:scale>
          <a:sx n="41" d="100"/>
          <a:sy n="41" d="100"/>
        </p:scale>
        <p:origin x="-750" y="-96"/>
      </p:cViewPr>
      <p:guideLst>
        <p:guide orient="horz" pos="2160"/>
        <p:guide pos="2880"/>
      </p:guideLst>
    </p:cSldViewPr>
  </p:slideViewPr>
  <p:notesTextViewPr>
    <p:cViewPr>
      <p:scale>
        <a:sx n="100" d="100"/>
        <a:sy n="100" d="100"/>
      </p:scale>
      <p:origin x="0" y="0"/>
    </p:cViewPr>
  </p:notesTextViewPr>
  <p:sorterViewPr>
    <p:cViewPr>
      <p:scale>
        <a:sx n="167" d="100"/>
        <a:sy n="167" d="100"/>
      </p:scale>
      <p:origin x="0" y="16664"/>
    </p:cViewPr>
  </p:sorterViewPr>
  <p:notesViewPr>
    <p:cSldViewPr snapToGrid="0" snapToObjects="1">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F946C81F-058C-564D-B734-5130B7F8BA19}" type="datetime1">
              <a:rPr lang="en-US"/>
              <a:pPr>
                <a:defRPr/>
              </a:pPr>
              <a:t>11/5/2013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4CB34E91-EAEB-0C40-A582-61AF74B70CFE}" type="slidenum">
              <a:rPr lang="en-US"/>
              <a:pPr>
                <a:defRPr/>
              </a:pPr>
              <a:t>‹#›</a:t>
            </a:fld>
            <a:endParaRPr lang="en-US"/>
          </a:p>
        </p:txBody>
      </p:sp>
    </p:spTree>
    <p:extLst>
      <p:ext uri="{BB962C8B-B14F-4D97-AF65-F5344CB8AC3E}">
        <p14:creationId xmlns="" xmlns:p14="http://schemas.microsoft.com/office/powerpoint/2010/main" val="34562547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8EEDEF05-1327-2D4B-A186-864C68B666E2}" type="datetime1">
              <a:rPr lang="en-US"/>
              <a:pPr>
                <a:defRPr/>
              </a:pPr>
              <a:t>11/5/2013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524D87AA-3D61-A149-99E0-6A8B3F377753}" type="slidenum">
              <a:rPr lang="en-US"/>
              <a:pPr>
                <a:defRPr/>
              </a:pPr>
              <a:t>‹#›</a:t>
            </a:fld>
            <a:endParaRPr lang="en-US"/>
          </a:p>
        </p:txBody>
      </p:sp>
    </p:spTree>
    <p:extLst>
      <p:ext uri="{BB962C8B-B14F-4D97-AF65-F5344CB8AC3E}">
        <p14:creationId xmlns="" xmlns:p14="http://schemas.microsoft.com/office/powerpoint/2010/main" val="40251441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4D87AA-3D61-A149-99E0-6A8B3F377753}" type="slidenum">
              <a:rPr lang="en-US" smtClean="0"/>
              <a:pPr>
                <a:defRPr/>
              </a:pPr>
              <a:t>1</a:t>
            </a:fld>
            <a:endParaRPr lang="en-US"/>
          </a:p>
        </p:txBody>
      </p:sp>
    </p:spTree>
    <p:extLst>
      <p:ext uri="{BB962C8B-B14F-4D97-AF65-F5344CB8AC3E}">
        <p14:creationId xmlns="" xmlns:p14="http://schemas.microsoft.com/office/powerpoint/2010/main" val="84553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52567"/>
            <a:ext cx="7772400" cy="1688357"/>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71600" y="3414712"/>
            <a:ext cx="6400800" cy="790942"/>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257858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95573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76771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46403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 xmlns:p14="http://schemas.microsoft.com/office/powerpoint/2010/main" val="159599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60333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96842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408564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4422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92749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115274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15950"/>
            <a:ext cx="8229600"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Page Title</a:t>
            </a:r>
          </a:p>
        </p:txBody>
      </p:sp>
      <p:sp>
        <p:nvSpPr>
          <p:cNvPr id="1027" name="Text Placeholder 2"/>
          <p:cNvSpPr>
            <a:spLocks noGrp="1"/>
          </p:cNvSpPr>
          <p:nvPr>
            <p:ph type="body" idx="1"/>
          </p:nvPr>
        </p:nvSpPr>
        <p:spPr bwMode="auto">
          <a:xfrm>
            <a:off x="457200" y="1673225"/>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fontAlgn="base" hangingPunct="1">
        <a:spcBef>
          <a:spcPct val="0"/>
        </a:spcBef>
        <a:spcAft>
          <a:spcPct val="0"/>
        </a:spcAft>
        <a:defRPr sz="28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ctrTitle"/>
          </p:nvPr>
        </p:nvSpPr>
        <p:spPr>
          <a:xfrm>
            <a:off x="765698" y="1564300"/>
            <a:ext cx="7619611" cy="2554568"/>
          </a:xfrm>
        </p:spPr>
        <p:txBody>
          <a:bodyPr>
            <a:normAutofit/>
          </a:bodyPr>
          <a:lstStyle/>
          <a:p>
            <a:pPr eaLnBrk="1" hangingPunct="1"/>
            <a:r>
              <a:rPr lang="en-US" sz="4000" dirty="0" smtClean="0">
                <a:latin typeface="Times New Roman" charset="0"/>
                <a:ea typeface="ＭＳ Ｐゴシック" charset="0"/>
                <a:cs typeface="Times New Roman" charset="0"/>
              </a:rPr>
              <a:t>Children Coping with the Death</a:t>
            </a:r>
            <a:br>
              <a:rPr lang="en-US" sz="4000" dirty="0" smtClean="0">
                <a:latin typeface="Times New Roman" charset="0"/>
                <a:ea typeface="ＭＳ Ｐゴシック" charset="0"/>
                <a:cs typeface="Times New Roman" charset="0"/>
              </a:rPr>
            </a:br>
            <a:r>
              <a:rPr lang="en-US" sz="4000" dirty="0" smtClean="0">
                <a:latin typeface="Times New Roman" charset="0"/>
                <a:ea typeface="ＭＳ Ｐゴシック" charset="0"/>
                <a:cs typeface="Times New Roman" charset="0"/>
              </a:rPr>
              <a:t>of a Loved One </a:t>
            </a:r>
            <a:br>
              <a:rPr lang="en-US" sz="4000" dirty="0" smtClean="0">
                <a:latin typeface="Times New Roman" charset="0"/>
                <a:ea typeface="ＭＳ Ｐゴシック" charset="0"/>
                <a:cs typeface="Times New Roman" charset="0"/>
              </a:rPr>
            </a:br>
            <a:r>
              <a:rPr lang="en-US" sz="4000" dirty="0" smtClean="0">
                <a:latin typeface="Times New Roman" charset="0"/>
                <a:ea typeface="ＭＳ Ｐゴシック" charset="0"/>
                <a:cs typeface="Times New Roman" charset="0"/>
              </a:rPr>
              <a:t/>
            </a:r>
            <a:br>
              <a:rPr lang="en-US" sz="4000" dirty="0" smtClean="0">
                <a:latin typeface="Times New Roman" charset="0"/>
                <a:ea typeface="ＭＳ Ｐゴシック" charset="0"/>
                <a:cs typeface="Times New Roman" charset="0"/>
              </a:rPr>
            </a:br>
            <a:endParaRPr lang="en-US" sz="4000" dirty="0">
              <a:latin typeface="Times New Roman" charset="0"/>
              <a:ea typeface="ＭＳ Ｐゴシック" charset="0"/>
              <a:cs typeface="Times New Roman" charset="0"/>
            </a:endParaRPr>
          </a:p>
        </p:txBody>
      </p:sp>
      <p:sp>
        <p:nvSpPr>
          <p:cNvPr id="4098" name="Subtitle 2"/>
          <p:cNvSpPr>
            <a:spLocks noGrp="1"/>
          </p:cNvSpPr>
          <p:nvPr>
            <p:ph type="subTitle" idx="1"/>
          </p:nvPr>
        </p:nvSpPr>
        <p:spPr>
          <a:xfrm>
            <a:off x="2035974" y="3798395"/>
            <a:ext cx="5101167" cy="1221555"/>
          </a:xfrm>
        </p:spPr>
        <p:txBody>
          <a:bodyPr/>
          <a:lstStyle/>
          <a:p>
            <a:pPr eaLnBrk="1" hangingPunct="1"/>
            <a:r>
              <a:rPr lang="en-US" dirty="0" smtClean="0">
                <a:latin typeface="Times New Roman" charset="0"/>
                <a:ea typeface="ＭＳ Ｐゴシック" charset="0"/>
                <a:cs typeface="Times New Roman" charset="0"/>
              </a:rPr>
              <a:t>Peggy J. Miller</a:t>
            </a:r>
          </a:p>
          <a:p>
            <a:pPr eaLnBrk="1" hangingPunct="1"/>
            <a:r>
              <a:rPr lang="en-US" dirty="0" smtClean="0">
                <a:latin typeface="Times New Roman" charset="0"/>
                <a:ea typeface="ＭＳ Ｐゴシック" charset="0"/>
                <a:cs typeface="Times New Roman" charset="0"/>
              </a:rPr>
              <a:t>University of Illinois at Urbana-Champaign</a:t>
            </a:r>
            <a:endParaRPr lang="en-US" dirty="0">
              <a:latin typeface="Times New Roman" charset="0"/>
              <a:ea typeface="ＭＳ Ｐゴシック" charset="0"/>
              <a:cs typeface="Times New Roman" charset="0"/>
            </a:endParaRPr>
          </a:p>
        </p:txBody>
      </p:sp>
      <p:sp>
        <p:nvSpPr>
          <p:cNvPr id="4099" name="TextBox 1"/>
          <p:cNvSpPr txBox="1">
            <a:spLocks noChangeArrowheads="1"/>
          </p:cNvSpPr>
          <p:nvPr/>
        </p:nvSpPr>
        <p:spPr bwMode="auto">
          <a:xfrm>
            <a:off x="8807450" y="6418263"/>
            <a:ext cx="28733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cs typeface="Times New Roman" charset="0"/>
              </a:rPr>
              <a:t>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Avoid using the word “death”</a:t>
            </a:r>
            <a:endParaRPr lang="en-US" dirty="0"/>
          </a:p>
        </p:txBody>
      </p:sp>
      <p:pic>
        <p:nvPicPr>
          <p:cNvPr id="11" name="Picture 4"/>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57200" y="2083928"/>
            <a:ext cx="8229600" cy="3064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providing accurate information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a:p>
        </p:txBody>
      </p:sp>
      <p:pic>
        <p:nvPicPr>
          <p:cNvPr id="4" name="Content Placeholder 3" descr="BFC20040525.tif"/>
          <p:cNvPicPr>
            <a:picLocks noChangeAspect="1"/>
          </p:cNvPicPr>
          <p:nvPr/>
        </p:nvPicPr>
        <p:blipFill>
          <a:blip r:embed="rId2">
            <a:extLst>
              <a:ext uri="{28A0092B-C50C-407E-A947-70E740481C1C}">
                <a14:useLocalDpi xmlns="" xmlns:a14="http://schemas.microsoft.com/office/drawing/2010/main" val="0"/>
              </a:ext>
            </a:extLst>
          </a:blip>
          <a:srcRect t="-27163" b="-27163"/>
          <a:stretch>
            <a:fillRect/>
          </a:stretch>
        </p:blipFill>
        <p:spPr>
          <a:xfrm>
            <a:off x="457200" y="2212486"/>
            <a:ext cx="8229600" cy="3886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BUT is avoidance possible even in a culture of avoidance?</a:t>
            </a:r>
            <a:endParaRPr lang="en-US" dirty="0"/>
          </a:p>
        </p:txBody>
      </p:sp>
      <p:sp>
        <p:nvSpPr>
          <p:cNvPr id="3" name="Content Placeholder 2"/>
          <p:cNvSpPr>
            <a:spLocks noGrp="1"/>
          </p:cNvSpPr>
          <p:nvPr>
            <p:ph idx="1"/>
          </p:nvPr>
        </p:nvSpPr>
        <p:spPr/>
        <p:txBody>
          <a:bodyPr/>
          <a:lstStyle/>
          <a:p>
            <a:r>
              <a:rPr lang="en-US" dirty="0" smtClean="0"/>
              <a:t>“No time in life can be guaranteed to be free from all encounters with death, loss, and grief.”  (Work Group on Palliative Care for Children, 1999)</a:t>
            </a:r>
          </a:p>
          <a:p>
            <a:r>
              <a:rPr lang="en-US" dirty="0" smtClean="0"/>
              <a:t>Children are exposed to death via radio, TV, film, video games, etc.</a:t>
            </a:r>
          </a:p>
          <a:p>
            <a:r>
              <a:rPr lang="en-US" dirty="0" smtClean="0"/>
              <a:t>Mainstream American children: countervailing forces of avoidance and exposure</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Our study of the socialization of death </a:t>
            </a:r>
            <a:br>
              <a:rPr lang="en-US" dirty="0" smtClean="0">
                <a:latin typeface="Times New Roman" pitchFamily="18" charset="0"/>
                <a:cs typeface="Times New Roman" pitchFamily="18" charset="0"/>
              </a:rPr>
            </a:br>
            <a:r>
              <a:rPr lang="en-US" sz="2000" dirty="0" err="1" smtClean="0">
                <a:latin typeface="Times New Roman" pitchFamily="18" charset="0"/>
                <a:cs typeface="Times New Roman" pitchFamily="18" charset="0"/>
              </a:rPr>
              <a:t>Rosengren</a:t>
            </a:r>
            <a:r>
              <a:rPr lang="en-US" sz="2000" dirty="0" smtClean="0">
                <a:latin typeface="Times New Roman" pitchFamily="18" charset="0"/>
                <a:cs typeface="Times New Roman" pitchFamily="18" charset="0"/>
              </a:rPr>
              <a:t>, Miller, Gutierrez, Chow, Schein, &amp; Anderson (in press)</a:t>
            </a:r>
            <a:endParaRPr lang="en-US" sz="20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Site: “Centerville” = small city in Midwestern U.S.</a:t>
            </a:r>
          </a:p>
          <a:p>
            <a:r>
              <a:rPr lang="en-US" dirty="0" smtClean="0">
                <a:latin typeface="Times New Roman" pitchFamily="18" charset="0"/>
                <a:cs typeface="Times New Roman" pitchFamily="18" charset="0"/>
              </a:rPr>
              <a:t>Ethnographic methods: documents, participant-observation, interviews with teachers, clinicians</a:t>
            </a:r>
          </a:p>
          <a:p>
            <a:r>
              <a:rPr lang="en-US" dirty="0" smtClean="0">
                <a:latin typeface="Times New Roman" pitchFamily="18" charset="0"/>
                <a:cs typeface="Times New Roman" pitchFamily="18" charset="0"/>
              </a:rPr>
              <a:t>Parents (N = 71) of 3-6 year olds, most of European descent, college educated: questionnaires, interviews</a:t>
            </a:r>
          </a:p>
          <a:p>
            <a:r>
              <a:rPr lang="en-US" dirty="0" smtClean="0">
                <a:latin typeface="Times New Roman" pitchFamily="18" charset="0"/>
                <a:cs typeface="Times New Roman" pitchFamily="18" charset="0"/>
              </a:rPr>
              <a:t>Children (N = 101) of these parents: interviews</a:t>
            </a:r>
          </a:p>
          <a:p>
            <a:r>
              <a:rPr lang="en-US" dirty="0" smtClean="0">
                <a:latin typeface="Times New Roman" pitchFamily="18" charset="0"/>
                <a:cs typeface="Times New Roman" pitchFamily="18" charset="0"/>
              </a:rPr>
              <a:t>Children’s books: archive search, textual analysis</a:t>
            </a:r>
            <a:endParaRPr lang="en-US"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Some highlights of our findings</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Rosengren</a:t>
            </a:r>
            <a:r>
              <a:rPr lang="en-US" dirty="0" smtClean="0">
                <a:latin typeface="Times New Roman" pitchFamily="18" charset="0"/>
                <a:cs typeface="Times New Roman" pitchFamily="18" charset="0"/>
              </a:rPr>
              <a:t> et al., in press</a:t>
            </a:r>
            <a:r>
              <a:rPr lang="en-US" i="1" dirty="0" smtClean="0">
                <a:latin typeface="Times New Roman" pitchFamily="18" charset="0"/>
                <a:cs typeface="Times New Roman" pitchFamily="18" charset="0"/>
              </a:rPr>
              <a:t>, SRCD Monographs</a:t>
            </a:r>
            <a:r>
              <a:rPr lang="en-US" dirty="0" smtClean="0"/>
              <a:t>)</a:t>
            </a:r>
            <a:endParaRPr lang="en-US"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Cultural beliefs/practices at community level</a:t>
            </a:r>
          </a:p>
          <a:p>
            <a:pPr lvl="1"/>
            <a:r>
              <a:rPr lang="en-US" dirty="0" smtClean="0">
                <a:latin typeface="Times New Roman" pitchFamily="18" charset="0"/>
                <a:cs typeface="Times New Roman" pitchFamily="18" charset="0"/>
              </a:rPr>
              <a:t>What were the perspectives of clinicians?</a:t>
            </a:r>
          </a:p>
          <a:p>
            <a:r>
              <a:rPr lang="en-US" dirty="0" smtClean="0">
                <a:latin typeface="Times New Roman" pitchFamily="18" charset="0"/>
                <a:cs typeface="Times New Roman" pitchFamily="18" charset="0"/>
              </a:rPr>
              <a:t>Cultural beliefs/practices at family level: Parents</a:t>
            </a:r>
          </a:p>
          <a:p>
            <a:pPr lvl="1"/>
            <a:r>
              <a:rPr lang="en-US" dirty="0" smtClean="0">
                <a:latin typeface="Times New Roman" pitchFamily="18" charset="0"/>
                <a:cs typeface="Times New Roman" pitchFamily="18" charset="0"/>
              </a:rPr>
              <a:t>Parents’ reports of their children’s experiences of death?</a:t>
            </a:r>
          </a:p>
          <a:p>
            <a:pPr lvl="1"/>
            <a:r>
              <a:rPr lang="en-US" dirty="0" smtClean="0">
                <a:latin typeface="Times New Roman" pitchFamily="18" charset="0"/>
                <a:cs typeface="Times New Roman" pitchFamily="18" charset="0"/>
              </a:rPr>
              <a:t>Parents’ beliefs/practices ?</a:t>
            </a:r>
          </a:p>
          <a:p>
            <a:r>
              <a:rPr lang="en-US" dirty="0" smtClean="0">
                <a:latin typeface="Times New Roman" pitchFamily="18" charset="0"/>
                <a:cs typeface="Times New Roman" pitchFamily="18" charset="0"/>
              </a:rPr>
              <a:t>Relevant cultural artifacts</a:t>
            </a:r>
          </a:p>
          <a:p>
            <a:pPr lvl="1"/>
            <a:r>
              <a:rPr lang="en-US" dirty="0" smtClean="0">
                <a:latin typeface="Times New Roman" pitchFamily="18" charset="0"/>
                <a:cs typeface="Times New Roman" pitchFamily="18" charset="0"/>
              </a:rPr>
              <a:t> Do books  for children deal with death? If so, how do they depict death?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 #1: Centerville Clinicians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Times New Roman" pitchFamily="18" charset="0"/>
                <a:cs typeface="Times New Roman" pitchFamily="18" charset="0"/>
              </a:rPr>
              <a:t>Interviews with Centerville clinicians</a:t>
            </a:r>
            <a:endParaRPr lang="en-US" b="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In-depth interviews with 4 clinicians (10+ years of experience) who regularly work with children who experienced traumatic loss</a:t>
            </a:r>
          </a:p>
          <a:p>
            <a:r>
              <a:rPr lang="en-US" dirty="0" smtClean="0">
                <a:latin typeface="Times New Roman" pitchFamily="18" charset="0"/>
                <a:cs typeface="Times New Roman" pitchFamily="18" charset="0"/>
              </a:rPr>
              <a:t>Qs about:</a:t>
            </a:r>
          </a:p>
          <a:p>
            <a:pPr lvl="1"/>
            <a:r>
              <a:rPr lang="en-US" dirty="0" smtClean="0">
                <a:latin typeface="Times New Roman" pitchFamily="18" charset="0"/>
                <a:cs typeface="Times New Roman" pitchFamily="18" charset="0"/>
              </a:rPr>
              <a:t>Beliefs about young children’s understanding/coping with death</a:t>
            </a:r>
          </a:p>
          <a:p>
            <a:pPr lvl="1"/>
            <a:r>
              <a:rPr lang="en-US" dirty="0" smtClean="0">
                <a:latin typeface="Times New Roman" pitchFamily="18" charset="0"/>
                <a:cs typeface="Times New Roman" pitchFamily="18" charset="0"/>
              </a:rPr>
              <a:t>Specific instances of young children who experienced death  of close family member</a:t>
            </a:r>
          </a:p>
          <a:p>
            <a:pPr lvl="1"/>
            <a:r>
              <a:rPr lang="en-US" dirty="0" smtClean="0">
                <a:latin typeface="Times New Roman" pitchFamily="18" charset="0"/>
                <a:cs typeface="Times New Roman" pitchFamily="18" charset="0"/>
              </a:rPr>
              <a:t>Advice to parents in such situations</a:t>
            </a:r>
            <a:endParaRPr lang="en-US"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Centerville clinicians’ perspectives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Adults need to help young children deal with death</a:t>
            </a:r>
          </a:p>
          <a:p>
            <a:r>
              <a:rPr lang="en-US" dirty="0" smtClean="0">
                <a:latin typeface="Times New Roman" pitchFamily="18" charset="0"/>
                <a:cs typeface="Times New Roman" pitchFamily="18" charset="0"/>
              </a:rPr>
              <a:t>Advice to parents: be open and honest with children about death</a:t>
            </a:r>
          </a:p>
          <a:p>
            <a:r>
              <a:rPr lang="en-US" dirty="0" smtClean="0">
                <a:latin typeface="Times New Roman" pitchFamily="18" charset="0"/>
                <a:cs typeface="Times New Roman" pitchFamily="18" charset="0"/>
              </a:rPr>
              <a:t>Very challenging for parents to support children while grieving themselves;  parents vary</a:t>
            </a:r>
          </a:p>
          <a:p>
            <a:r>
              <a:rPr lang="en-US" dirty="0" smtClean="0">
                <a:latin typeface="Times New Roman" pitchFamily="18" charset="0"/>
                <a:cs typeface="Times New Roman" pitchFamily="18" charset="0"/>
              </a:rPr>
              <a:t>Grieving/healing takes time </a:t>
            </a:r>
          </a:p>
          <a:p>
            <a:r>
              <a:rPr lang="en-US" dirty="0" smtClean="0">
                <a:latin typeface="Times New Roman" pitchFamily="18" charset="0"/>
                <a:cs typeface="Times New Roman" pitchFamily="18" charset="0"/>
              </a:rPr>
              <a:t>Grieving children make sense of death in creative ways</a:t>
            </a:r>
          </a:p>
          <a:p>
            <a:pPr lvl="1">
              <a:buNone/>
            </a:pPr>
            <a:r>
              <a:rPr lang="en-US" dirty="0" smtClean="0"/>
              <a:t>    </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Centerville clinicians: Challenges for parents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342900" lvl="1" indent="-342900">
              <a:buFont typeface="Arial" charset="0"/>
              <a:buChar char="•"/>
            </a:pPr>
            <a:r>
              <a:rPr lang="en-US" dirty="0" smtClean="0">
                <a:latin typeface="Times New Roman" pitchFamily="18" charset="0"/>
                <a:cs typeface="Times New Roman" pitchFamily="18" charset="0"/>
              </a:rPr>
              <a:t>Example 1: 3-year-old child’s mom died of illness. Dad was very supportive. Took her to mom’s grave. Talked to her as though mother were still with them. Child began to talk out loud to mom. Dad tried to inhibit his </a:t>
            </a:r>
            <a:r>
              <a:rPr lang="en-US" dirty="0" err="1" smtClean="0">
                <a:latin typeface="Times New Roman" pitchFamily="18" charset="0"/>
                <a:cs typeface="Times New Roman" pitchFamily="18" charset="0"/>
              </a:rPr>
              <a:t>neg</a:t>
            </a:r>
            <a:r>
              <a:rPr lang="en-US" dirty="0" smtClean="0">
                <a:latin typeface="Times New Roman" pitchFamily="18" charset="0"/>
                <a:cs typeface="Times New Roman" pitchFamily="18" charset="0"/>
              </a:rPr>
              <a:t> feelings  as a way of protecting child, but led to issues of emotional restraint .</a:t>
            </a:r>
          </a:p>
          <a:p>
            <a:pPr marL="342900" lvl="1" indent="-342900">
              <a:buFont typeface="Arial" charset="0"/>
              <a:buChar char="•"/>
            </a:pPr>
            <a:r>
              <a:rPr lang="en-US" dirty="0" smtClean="0">
                <a:latin typeface="Times New Roman" pitchFamily="18" charset="0"/>
                <a:cs typeface="Times New Roman" pitchFamily="18" charset="0"/>
              </a:rPr>
              <a:t>Example 2: 3-year-old child’s uncle was murdered. Parents were too traumatized by the death to provide support for her. Did not explain what happened in a manner that she could understand. Told her that her uncle had been “killed.” But she didn’t know what “killed” meant. She acted out in preschool.</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Centerville clinicians: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Children’s creative sense making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Example 1:  C lost her mom in a car accident. </a:t>
            </a:r>
            <a:r>
              <a:rPr lang="en-US" dirty="0" smtClean="0">
                <a:solidFill>
                  <a:srgbClr val="FF0000"/>
                </a:solidFill>
                <a:latin typeface="Times New Roman" pitchFamily="18" charset="0"/>
                <a:cs typeface="Times New Roman" pitchFamily="18" charset="0"/>
              </a:rPr>
              <a:t>“Mom is in heaven because God needed an angel…[her] body is just there [in the grave] but it’s not living…her spirit is out”</a:t>
            </a:r>
          </a:p>
          <a:p>
            <a:r>
              <a:rPr lang="en-US" dirty="0" smtClean="0">
                <a:latin typeface="Times New Roman" pitchFamily="18" charset="0"/>
                <a:cs typeface="Times New Roman" pitchFamily="18" charset="0"/>
              </a:rPr>
              <a:t>Example 2: C’s cousin died in a car accident. Told therapist</a:t>
            </a:r>
            <a:r>
              <a:rPr lang="en-US" dirty="0" smtClean="0">
                <a:solidFill>
                  <a:srgbClr val="FF0000"/>
                </a:solidFill>
                <a:latin typeface="Times New Roman" pitchFamily="18" charset="0"/>
                <a:cs typeface="Times New Roman" pitchFamily="18" charset="0"/>
              </a:rPr>
              <a:t>, “[He’s] done with hell” </a:t>
            </a:r>
            <a:r>
              <a:rPr lang="en-US" dirty="0" smtClean="0">
                <a:latin typeface="Times New Roman" pitchFamily="18" charset="0"/>
                <a:cs typeface="Times New Roman" pitchFamily="18" charset="0"/>
              </a:rPr>
              <a:t>(because he burned up in the accident) and so he is now in heaven.</a:t>
            </a:r>
          </a:p>
          <a:p>
            <a:pPr>
              <a:buNone/>
            </a:pPr>
            <a:r>
              <a:rPr lang="en-US" dirty="0" smtClean="0">
                <a:latin typeface="Times New Roman" pitchFamily="18" charset="0"/>
                <a:cs typeface="Times New Roman" pitchFamily="18" charset="0"/>
              </a:rPr>
              <a:t>     **These examples influenced by Christian religion</a:t>
            </a:r>
            <a:endParaRPr lang="en-US"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algn="ctr" eaLnBrk="1" hangingPunct="1"/>
            <a:r>
              <a:rPr lang="en-US" sz="4000" dirty="0">
                <a:latin typeface="Times New Roman" charset="0"/>
                <a:ea typeface="ＭＳ Ｐゴシック" charset="0"/>
                <a:cs typeface="ＭＳ Ｐゴシック" charset="0"/>
              </a:rPr>
              <a:t>Overview</a:t>
            </a:r>
          </a:p>
        </p:txBody>
      </p:sp>
      <p:sp>
        <p:nvSpPr>
          <p:cNvPr id="3075" name="Rectangle 3"/>
          <p:cNvSpPr>
            <a:spLocks noGrp="1" noChangeArrowheads="1"/>
          </p:cNvSpPr>
          <p:nvPr>
            <p:ph type="body" idx="1"/>
          </p:nvPr>
        </p:nvSpPr>
        <p:spPr>
          <a:xfrm>
            <a:off x="457200" y="1694749"/>
            <a:ext cx="8229600" cy="3886200"/>
          </a:xfrm>
        </p:spPr>
        <p:txBody>
          <a:bodyPr/>
          <a:lstStyle/>
          <a:p>
            <a:pPr eaLnBrk="1" hangingPunct="1">
              <a:lnSpc>
                <a:spcPct val="90000"/>
              </a:lnSpc>
            </a:pPr>
            <a:r>
              <a:rPr lang="en-US" sz="3200" dirty="0" smtClean="0">
                <a:latin typeface="Arial" charset="0"/>
                <a:ea typeface="ＭＳ Ｐゴシック" charset="0"/>
                <a:cs typeface="ＭＳ Ｐゴシック" charset="0"/>
              </a:rPr>
              <a:t>Why study children’s experience of death?</a:t>
            </a:r>
          </a:p>
          <a:p>
            <a:pPr eaLnBrk="1" hangingPunct="1">
              <a:lnSpc>
                <a:spcPct val="90000"/>
              </a:lnSpc>
            </a:pPr>
            <a:r>
              <a:rPr lang="en-US" sz="3200" dirty="0" smtClean="0">
                <a:latin typeface="Arial" charset="0"/>
                <a:ea typeface="ＭＳ Ｐゴシック" charset="0"/>
                <a:cs typeface="ＭＳ Ｐゴシック" charset="0"/>
              </a:rPr>
              <a:t>Traditional approaches</a:t>
            </a:r>
            <a:endParaRPr lang="en-US" sz="3200" dirty="0">
              <a:latin typeface="Arial" charset="0"/>
              <a:ea typeface="ＭＳ Ｐゴシック" charset="0"/>
              <a:cs typeface="ＭＳ Ｐゴシック" charset="0"/>
            </a:endParaRPr>
          </a:p>
          <a:p>
            <a:pPr eaLnBrk="1" hangingPunct="1">
              <a:lnSpc>
                <a:spcPct val="90000"/>
              </a:lnSpc>
            </a:pPr>
            <a:r>
              <a:rPr lang="en-US" sz="3200" dirty="0" smtClean="0">
                <a:latin typeface="Arial" charset="0"/>
                <a:ea typeface="ＭＳ Ｐゴシック" charset="0"/>
                <a:cs typeface="ＭＳ Ｐゴシック" charset="0"/>
              </a:rPr>
              <a:t>Problems with current perspectives</a:t>
            </a:r>
            <a:endParaRPr lang="en-US" sz="3200" dirty="0">
              <a:latin typeface="Arial" charset="0"/>
              <a:ea typeface="ＭＳ Ｐゴシック" charset="0"/>
              <a:cs typeface="ＭＳ Ｐゴシック" charset="0"/>
            </a:endParaRPr>
          </a:p>
          <a:p>
            <a:pPr eaLnBrk="1" hangingPunct="1">
              <a:lnSpc>
                <a:spcPct val="90000"/>
              </a:lnSpc>
            </a:pPr>
            <a:r>
              <a:rPr lang="en-US" sz="3200" dirty="0" smtClean="0">
                <a:latin typeface="Arial" charset="0"/>
                <a:ea typeface="ＭＳ Ｐゴシック" charset="0"/>
                <a:cs typeface="ＭＳ Ｐゴシック" charset="0"/>
              </a:rPr>
              <a:t>Research project: how death is socialized</a:t>
            </a:r>
            <a:endParaRPr lang="en-US" sz="3200" dirty="0">
              <a:latin typeface="Arial" charset="0"/>
              <a:ea typeface="ＭＳ Ｐゴシック" charset="0"/>
              <a:cs typeface="ＭＳ Ｐゴシック" charset="0"/>
            </a:endParaRPr>
          </a:p>
          <a:p>
            <a:pPr eaLnBrk="1" hangingPunct="1">
              <a:lnSpc>
                <a:spcPct val="90000"/>
              </a:lnSpc>
            </a:pPr>
            <a:r>
              <a:rPr lang="en-US" sz="3200" dirty="0" smtClean="0">
                <a:latin typeface="Arial" charset="0"/>
                <a:ea typeface="ＭＳ Ｐゴシック" charset="0"/>
                <a:cs typeface="ＭＳ Ｐゴシック" charset="0"/>
              </a:rPr>
              <a:t>Conclusions</a:t>
            </a:r>
            <a:endParaRPr lang="en-US" sz="32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Centerville clinicians: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Children’s creative sense making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Example 3: </a:t>
            </a:r>
            <a:r>
              <a:rPr lang="en-US" dirty="0" smtClean="0">
                <a:solidFill>
                  <a:srgbClr val="FF0000"/>
                </a:solidFill>
                <a:latin typeface="Times New Roman" pitchFamily="18" charset="0"/>
                <a:cs typeface="Times New Roman" pitchFamily="18" charset="0"/>
              </a:rPr>
              <a:t>“My mom’s in heaven [but] I think my mom is getting tired…if you stood up in heaven all the time [in the clouds] wouldn’t you want to sit down sometimes? And if you sat down on that cloud, your feet would hang over the edge…I look every single day and I have never seen my mother’s feet.”</a:t>
            </a:r>
          </a:p>
          <a:p>
            <a:pPr>
              <a:buNone/>
            </a:pPr>
            <a:r>
              <a:rPr lang="en-US" dirty="0" smtClean="0">
                <a:latin typeface="Times New Roman" pitchFamily="18" charset="0"/>
                <a:cs typeface="Times New Roman" pitchFamily="18" charset="0"/>
              </a:rPr>
              <a:t>     **C created a unique synthesis of religious beliefs and biological knowledge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Centerville clinicians: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Children’s creative sense making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Example 4: C asked her therapist if she thought her deceased mother would </a:t>
            </a:r>
            <a:r>
              <a:rPr lang="en-US" dirty="0" smtClean="0">
                <a:solidFill>
                  <a:srgbClr val="FF0000"/>
                </a:solidFill>
                <a:latin typeface="Times New Roman" pitchFamily="18" charset="0"/>
                <a:cs typeface="Times New Roman" pitchFamily="18" charset="0"/>
              </a:rPr>
              <a:t>“grow back when it gets back to summer time?...she might come back as a flower.”  </a:t>
            </a:r>
            <a:r>
              <a:rPr lang="en-US" dirty="0" smtClean="0">
                <a:latin typeface="Times New Roman" pitchFamily="18" charset="0"/>
                <a:cs typeface="Times New Roman" pitchFamily="18" charset="0"/>
              </a:rPr>
              <a:t>C had witnessed her mom’s coffin being lowered into the ground. Using her knowledge that seeds planted in the ground emerge as plants, she reasoned analogically that her mom would grow back.</a:t>
            </a:r>
          </a:p>
          <a:p>
            <a:pPr>
              <a:buNone/>
            </a:pPr>
            <a:r>
              <a:rPr lang="en-US" dirty="0" smtClean="0">
                <a:latin typeface="Times New Roman" pitchFamily="18" charset="0"/>
                <a:cs typeface="Times New Roman" pitchFamily="18" charset="0"/>
              </a:rPr>
              <a:t>    **Creative use of biological knowledge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Centerville clinicians and clinical literature</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Both encourage parents to be open and honest with children</a:t>
            </a:r>
          </a:p>
          <a:p>
            <a:r>
              <a:rPr lang="en-US" dirty="0" smtClean="0">
                <a:latin typeface="Times New Roman" pitchFamily="18" charset="0"/>
                <a:cs typeface="Times New Roman" pitchFamily="18" charset="0"/>
              </a:rPr>
              <a:t>Both believe that avoidance of death is not helpful</a:t>
            </a:r>
          </a:p>
          <a:p>
            <a:r>
              <a:rPr lang="en-US" dirty="0" smtClean="0">
                <a:latin typeface="Times New Roman" pitchFamily="18" charset="0"/>
                <a:cs typeface="Times New Roman" pitchFamily="18" charset="0"/>
              </a:rPr>
              <a:t>Both believe that even young children are able to make sense of death in creative ways, given  adult support and age-appropriate explanations </a:t>
            </a:r>
            <a:endParaRPr lang="en-US"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 #2: Centerville Parents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Parents’ reports of their children’s experiences  of death?</a:t>
            </a:r>
            <a:endParaRPr lang="en-US" dirty="0"/>
          </a:p>
        </p:txBody>
      </p:sp>
      <p:sp>
        <p:nvSpPr>
          <p:cNvPr id="3" name="Content Placeholder 2"/>
          <p:cNvSpPr>
            <a:spLocks noGrp="1"/>
          </p:cNvSpPr>
          <p:nvPr>
            <p:ph idx="1"/>
          </p:nvPr>
        </p:nvSpPr>
        <p:spPr/>
        <p:txBody>
          <a:bodyPr/>
          <a:lstStyle/>
          <a:p>
            <a:pPr>
              <a:buNone/>
            </a:pPr>
            <a:r>
              <a:rPr lang="en-US" dirty="0" smtClean="0"/>
              <a:t>N = 71 parents, responses to questionnaire</a:t>
            </a:r>
          </a:p>
          <a:p>
            <a:pPr>
              <a:buNone/>
            </a:pPr>
            <a:r>
              <a:rPr lang="en-US" dirty="0" smtClean="0"/>
              <a:t>  </a:t>
            </a:r>
          </a:p>
          <a:p>
            <a:r>
              <a:rPr lang="en-US" dirty="0" smtClean="0"/>
              <a:t>Child experienced death of a relative		 38%</a:t>
            </a:r>
          </a:p>
          <a:p>
            <a:r>
              <a:rPr lang="en-US" dirty="0" smtClean="0"/>
              <a:t>Child experienced death of a pet				 55%</a:t>
            </a:r>
          </a:p>
          <a:p>
            <a:r>
              <a:rPr lang="en-US" dirty="0" smtClean="0"/>
              <a:t>Child experienced neither					 	28%</a:t>
            </a:r>
          </a:p>
          <a:p>
            <a:r>
              <a:rPr lang="en-US" dirty="0" smtClean="0"/>
              <a:t>Child attended wake/funeral 					39%</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Parents’  reports of their beliefs/practices?</a:t>
            </a:r>
            <a:endParaRPr lang="en-US" dirty="0"/>
          </a:p>
        </p:txBody>
      </p:sp>
      <p:sp>
        <p:nvSpPr>
          <p:cNvPr id="3" name="Content Placeholder 2"/>
          <p:cNvSpPr>
            <a:spLocks noGrp="1"/>
          </p:cNvSpPr>
          <p:nvPr>
            <p:ph idx="1"/>
          </p:nvPr>
        </p:nvSpPr>
        <p:spPr/>
        <p:txBody>
          <a:bodyPr/>
          <a:lstStyle/>
          <a:p>
            <a:r>
              <a:rPr lang="en-US" dirty="0" smtClean="0"/>
              <a:t>Questionnaires, also interviews with moms whose children had recently experienced a death</a:t>
            </a:r>
          </a:p>
          <a:p>
            <a:r>
              <a:rPr lang="en-US" dirty="0" smtClean="0"/>
              <a:t>A dominant folk theory of SHIELDING children</a:t>
            </a:r>
          </a:p>
          <a:p>
            <a:pPr lvl="1"/>
            <a:r>
              <a:rPr lang="en-US" dirty="0" smtClean="0"/>
              <a:t>Most did not take children to funerals/wakes</a:t>
            </a:r>
          </a:p>
          <a:p>
            <a:pPr lvl="1"/>
            <a:r>
              <a:rPr lang="en-US" dirty="0" smtClean="0"/>
              <a:t>Most shielded children from  death in TV, film</a:t>
            </a:r>
          </a:p>
          <a:p>
            <a:pPr lvl="1">
              <a:buNone/>
            </a:pPr>
            <a:r>
              <a:rPr lang="en-US" dirty="0" smtClean="0"/>
              <a:t>--  Why? Children are too young to understand death or cope with strong feelings that death can evoke</a:t>
            </a:r>
          </a:p>
          <a:p>
            <a:pPr lvl="1">
              <a:buNone/>
            </a:pPr>
            <a:r>
              <a:rPr lang="en-US" dirty="0" smtClean="0"/>
              <a:t>-- Parents had trouble coping; tried to protect children  from </a:t>
            </a:r>
            <a:r>
              <a:rPr lang="en-US" i="1" dirty="0" smtClean="0"/>
              <a:t>their</a:t>
            </a:r>
            <a:r>
              <a:rPr lang="en-US" dirty="0" smtClean="0"/>
              <a:t> feelings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Parents’ reports of their beliefs/practices?</a:t>
            </a:r>
            <a:endParaRPr lang="en-US" dirty="0"/>
          </a:p>
        </p:txBody>
      </p:sp>
      <p:sp>
        <p:nvSpPr>
          <p:cNvPr id="3" name="Content Placeholder 2"/>
          <p:cNvSpPr>
            <a:spLocks noGrp="1"/>
          </p:cNvSpPr>
          <p:nvPr>
            <p:ph idx="1"/>
          </p:nvPr>
        </p:nvSpPr>
        <p:spPr/>
        <p:txBody>
          <a:bodyPr/>
          <a:lstStyle/>
          <a:p>
            <a:pPr>
              <a:buNone/>
            </a:pPr>
            <a:r>
              <a:rPr lang="en-US" dirty="0" smtClean="0"/>
              <a:t>When they talked to their children about death:</a:t>
            </a:r>
          </a:p>
          <a:p>
            <a:r>
              <a:rPr lang="en-US" dirty="0" smtClean="0"/>
              <a:t>Indirect</a:t>
            </a:r>
          </a:p>
          <a:p>
            <a:r>
              <a:rPr lang="en-US" dirty="0" smtClean="0"/>
              <a:t>Avoidant</a:t>
            </a:r>
          </a:p>
          <a:p>
            <a:r>
              <a:rPr lang="en-US" dirty="0" smtClean="0"/>
              <a:t>Vague</a:t>
            </a:r>
          </a:p>
          <a:p>
            <a:pPr>
              <a:buNone/>
            </a:pPr>
            <a:r>
              <a:rPr lang="en-US" dirty="0" smtClean="0"/>
              <a:t>     Example 1: C was very close to grandmother; when she died, parents did not tell him of her death.</a:t>
            </a:r>
          </a:p>
          <a:p>
            <a:pPr>
              <a:buNone/>
            </a:pPr>
            <a:r>
              <a:rPr lang="en-US" dirty="0" smtClean="0"/>
              <a:t>     Example 2:  When C asked repeatedly , </a:t>
            </a:r>
            <a:r>
              <a:rPr lang="en-US" dirty="0" smtClean="0">
                <a:solidFill>
                  <a:srgbClr val="FF0000"/>
                </a:solidFill>
              </a:rPr>
              <a:t>“What happens when you die?”</a:t>
            </a:r>
            <a:r>
              <a:rPr lang="en-US" dirty="0" smtClean="0"/>
              <a:t> M: </a:t>
            </a:r>
            <a:r>
              <a:rPr lang="en-US" dirty="0" smtClean="0">
                <a:solidFill>
                  <a:srgbClr val="FF0000"/>
                </a:solidFill>
              </a:rPr>
              <a:t>“I don’t know.”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examples of parents’ vague, avoidant talk</a:t>
            </a:r>
            <a:endParaRPr lang="en-US" dirty="0"/>
          </a:p>
        </p:txBody>
      </p:sp>
      <p:sp>
        <p:nvSpPr>
          <p:cNvPr id="3" name="Content Placeholder 2"/>
          <p:cNvSpPr>
            <a:spLocks noGrp="1"/>
          </p:cNvSpPr>
          <p:nvPr>
            <p:ph idx="1"/>
          </p:nvPr>
        </p:nvSpPr>
        <p:spPr/>
        <p:txBody>
          <a:bodyPr/>
          <a:lstStyle/>
          <a:p>
            <a:pPr marL="457200" lvl="1" indent="0">
              <a:buNone/>
            </a:pPr>
            <a:r>
              <a:rPr lang="en-US" dirty="0" smtClean="0"/>
              <a:t>Example 3: Responding to child’s Qs about pet mouse that had died:</a:t>
            </a:r>
          </a:p>
          <a:p>
            <a:pPr marL="457200" lvl="1" indent="0">
              <a:buNone/>
            </a:pPr>
            <a:r>
              <a:rPr lang="en-US" i="1" dirty="0" smtClean="0">
                <a:solidFill>
                  <a:srgbClr val="FF0000"/>
                </a:solidFill>
              </a:rPr>
              <a:t> M: “the mouse went somewhere else, someplace happy”</a:t>
            </a:r>
          </a:p>
          <a:p>
            <a:pPr marL="457200" lvl="1" indent="0">
              <a:buNone/>
            </a:pPr>
            <a:r>
              <a:rPr lang="en-US" dirty="0" smtClean="0"/>
              <a:t>Example 4: family’s nanny died in a car accident,</a:t>
            </a:r>
          </a:p>
          <a:p>
            <a:pPr marL="457200" lvl="1" indent="0">
              <a:buNone/>
            </a:pPr>
            <a:r>
              <a:rPr lang="en-US" dirty="0" smtClean="0"/>
              <a:t>M: </a:t>
            </a:r>
            <a:r>
              <a:rPr lang="en-US" i="1" dirty="0" smtClean="0">
                <a:solidFill>
                  <a:srgbClr val="FF0000"/>
                </a:solidFill>
              </a:rPr>
              <a:t>“she was sleeping and that we won’t be able to see her or talk to her because she won’t be able to come and play anymore”</a:t>
            </a:r>
          </a:p>
          <a:p>
            <a:pPr marL="457200" lvl="1" indent="0">
              <a:buNone/>
            </a:pPr>
            <a:r>
              <a:rPr lang="en-US" dirty="0" smtClean="0"/>
              <a:t>C: </a:t>
            </a:r>
            <a:r>
              <a:rPr lang="en-US" i="1" dirty="0" smtClean="0">
                <a:solidFill>
                  <a:srgbClr val="FF0000"/>
                </a:solidFill>
              </a:rPr>
              <a:t>“[the nanny needed] a Snow White Kiss, you know because Snow White is sleeping and then they wake her up”</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variation among Centerville parents</a:t>
            </a:r>
            <a:endParaRPr lang="en-US" dirty="0"/>
          </a:p>
        </p:txBody>
      </p:sp>
      <p:sp>
        <p:nvSpPr>
          <p:cNvPr id="3" name="Content Placeholder 2"/>
          <p:cNvSpPr>
            <a:spLocks noGrp="1"/>
          </p:cNvSpPr>
          <p:nvPr>
            <p:ph idx="1"/>
          </p:nvPr>
        </p:nvSpPr>
        <p:spPr/>
        <p:txBody>
          <a:bodyPr/>
          <a:lstStyle/>
          <a:p>
            <a:r>
              <a:rPr lang="en-US" dirty="0" smtClean="0"/>
              <a:t>Dominant folk theory of shielding or protecting children from death: aligns with macro cultural tendency to avoid death</a:t>
            </a:r>
          </a:p>
          <a:p>
            <a:r>
              <a:rPr lang="en-US" dirty="0" smtClean="0"/>
              <a:t>BUT a minority of parents subscribed to a subordinate folk theory, similar to clinicians: don’t hide death from children, be open and forthright</a:t>
            </a:r>
          </a:p>
          <a:p>
            <a:r>
              <a:rPr lang="en-US" dirty="0" smtClean="0"/>
              <a:t>Parents also varied in the extent to which they offered religious perspectives on death</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open, forthright approach to death</a:t>
            </a:r>
            <a:endParaRPr lang="en-US" dirty="0"/>
          </a:p>
        </p:txBody>
      </p:sp>
      <p:sp>
        <p:nvSpPr>
          <p:cNvPr id="3" name="Content Placeholder 2"/>
          <p:cNvSpPr>
            <a:spLocks noGrp="1"/>
          </p:cNvSpPr>
          <p:nvPr>
            <p:ph idx="1"/>
          </p:nvPr>
        </p:nvSpPr>
        <p:spPr/>
        <p:txBody>
          <a:bodyPr/>
          <a:lstStyle/>
          <a:p>
            <a:r>
              <a:rPr lang="en-US" dirty="0" smtClean="0"/>
              <a:t>Example 1: M took the death of a pet as an opportunity to expose C to realities of death. After family cat was hit by a car, she showed her children the blood on the road because, </a:t>
            </a:r>
            <a:r>
              <a:rPr lang="en-US" dirty="0" smtClean="0">
                <a:solidFill>
                  <a:srgbClr val="FF0000"/>
                </a:solidFill>
              </a:rPr>
              <a:t>“I wanted it to be real. So they understood that when something got killed in that manner, there could be blood.”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Why Study Children’s Experience of Death?</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08100"/>
            <a:ext cx="8229600" cy="3886200"/>
          </a:xfrm>
        </p:spPr>
        <p:txBody>
          <a:bodyPr/>
          <a:lstStyle/>
          <a:p>
            <a:r>
              <a:rPr lang="en-US" dirty="0" smtClean="0">
                <a:latin typeface="Times New Roman" pitchFamily="18" charset="0"/>
                <a:cs typeface="Times New Roman" pitchFamily="18" charset="0"/>
              </a:rPr>
              <a:t>Clinical Perspective</a:t>
            </a:r>
          </a:p>
          <a:p>
            <a:pPr lvl="1"/>
            <a:r>
              <a:rPr lang="en-US" dirty="0" smtClean="0">
                <a:latin typeface="Times New Roman" pitchFamily="18" charset="0"/>
                <a:cs typeface="Times New Roman" pitchFamily="18" charset="0"/>
              </a:rPr>
              <a:t>To help children and their parents cope with death of a loved one</a:t>
            </a:r>
          </a:p>
          <a:p>
            <a:pPr lvl="1"/>
            <a:r>
              <a:rPr lang="en-US" dirty="0" smtClean="0">
                <a:latin typeface="Times New Roman" pitchFamily="18" charset="0"/>
                <a:cs typeface="Times New Roman" pitchFamily="18" charset="0"/>
              </a:rPr>
              <a:t>To help critically ill children and their parents cope with the child’s impending death</a:t>
            </a:r>
          </a:p>
          <a:p>
            <a:r>
              <a:rPr lang="en-US" dirty="0" smtClean="0">
                <a:latin typeface="Times New Roman" pitchFamily="18" charset="0"/>
                <a:cs typeface="Times New Roman" pitchFamily="18" charset="0"/>
              </a:rPr>
              <a:t>Cognitive Developmental Perspective</a:t>
            </a:r>
          </a:p>
          <a:p>
            <a:pPr lvl="1"/>
            <a:r>
              <a:rPr lang="en-US" dirty="0" smtClean="0">
                <a:latin typeface="Times New Roman" pitchFamily="18" charset="0"/>
                <a:cs typeface="Times New Roman" pitchFamily="18" charset="0"/>
              </a:rPr>
              <a:t>To gain a better understanding of children’s understanding of biological phenomena</a:t>
            </a:r>
          </a:p>
          <a:p>
            <a:r>
              <a:rPr lang="en-US" dirty="0" smtClean="0">
                <a:latin typeface="Times New Roman" pitchFamily="18" charset="0"/>
                <a:cs typeface="Times New Roman" pitchFamily="18" charset="0"/>
              </a:rPr>
              <a:t>A local tragedy – and the aftermath…</a:t>
            </a:r>
          </a:p>
        </p:txBody>
      </p:sp>
    </p:spTree>
    <p:extLst>
      <p:ext uri="{BB962C8B-B14F-4D97-AF65-F5344CB8AC3E}">
        <p14:creationId xmlns="" xmlns:p14="http://schemas.microsoft.com/office/powerpoint/2010/main" val="2263857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open, forthright approach to death</a:t>
            </a:r>
            <a:endParaRPr lang="en-US" dirty="0"/>
          </a:p>
        </p:txBody>
      </p:sp>
      <p:sp>
        <p:nvSpPr>
          <p:cNvPr id="3" name="Content Placeholder 2"/>
          <p:cNvSpPr>
            <a:spLocks noGrp="1"/>
          </p:cNvSpPr>
          <p:nvPr>
            <p:ph idx="1"/>
          </p:nvPr>
        </p:nvSpPr>
        <p:spPr/>
        <p:txBody>
          <a:bodyPr/>
          <a:lstStyle/>
          <a:p>
            <a:r>
              <a:rPr lang="en-US" dirty="0" smtClean="0"/>
              <a:t>Example 2: M prepared her children for the </a:t>
            </a:r>
            <a:r>
              <a:rPr lang="en-US" dirty="0" err="1" smtClean="0"/>
              <a:t>euthanization</a:t>
            </a:r>
            <a:r>
              <a:rPr lang="en-US" dirty="0" smtClean="0"/>
              <a:t> of the family dog.: </a:t>
            </a:r>
            <a:r>
              <a:rPr lang="en-US" dirty="0" smtClean="0">
                <a:solidFill>
                  <a:srgbClr val="FF0000"/>
                </a:solidFill>
              </a:rPr>
              <a:t>“the vet was </a:t>
            </a:r>
            <a:r>
              <a:rPr lang="en-US" dirty="0" err="1" smtClean="0">
                <a:solidFill>
                  <a:srgbClr val="FF0000"/>
                </a:solidFill>
              </a:rPr>
              <a:t>gonna</a:t>
            </a:r>
            <a:r>
              <a:rPr lang="en-US" dirty="0" smtClean="0">
                <a:solidFill>
                  <a:srgbClr val="FF0000"/>
                </a:solidFill>
              </a:rPr>
              <a:t> give her a special medicine. And then the dog would fall asleep at first, and then they would give her another medicine and then her heart would stop beating. [The children] know that when your heart stops beating your body has died.” </a:t>
            </a:r>
            <a:r>
              <a:rPr lang="en-US" dirty="0" smtClean="0"/>
              <a:t>She expressed gratitude because this experience helped her children deal with the death of their grandfather.</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 #3: Children’s Literature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Does children’s literature deal with death?</a:t>
            </a:r>
            <a:endParaRPr lang="en-US" dirty="0"/>
          </a:p>
        </p:txBody>
      </p:sp>
      <p:sp>
        <p:nvSpPr>
          <p:cNvPr id="6" name="Text Placeholder 5"/>
          <p:cNvSpPr>
            <a:spLocks noGrp="1"/>
          </p:cNvSpPr>
          <p:nvPr>
            <p:ph type="body" idx="1"/>
          </p:nvPr>
        </p:nvSpPr>
        <p:spPr/>
        <p:txBody>
          <a:bodyPr/>
          <a:lstStyle/>
          <a:p>
            <a:r>
              <a:rPr lang="en-US" dirty="0" smtClean="0"/>
              <a:t>Caldecott Winners</a:t>
            </a:r>
            <a:endParaRPr lang="en-US" dirty="0"/>
          </a:p>
        </p:txBody>
      </p:sp>
      <p:sp>
        <p:nvSpPr>
          <p:cNvPr id="7" name="Content Placeholder 6"/>
          <p:cNvSpPr>
            <a:spLocks noGrp="1"/>
          </p:cNvSpPr>
          <p:nvPr>
            <p:ph sz="half" idx="2"/>
          </p:nvPr>
        </p:nvSpPr>
        <p:spPr/>
        <p:txBody>
          <a:bodyPr/>
          <a:lstStyle/>
          <a:p>
            <a:r>
              <a:rPr lang="en-US" dirty="0" smtClean="0"/>
              <a:t>Awarded annually to the most distinguished picture book for children</a:t>
            </a:r>
          </a:p>
          <a:p>
            <a:r>
              <a:rPr lang="en-US" dirty="0" smtClean="0"/>
              <a:t>We examined winners from 1938-2004</a:t>
            </a:r>
            <a:endParaRPr lang="en-US" dirty="0"/>
          </a:p>
        </p:txBody>
      </p:sp>
      <p:sp>
        <p:nvSpPr>
          <p:cNvPr id="8" name="Text Placeholder 7"/>
          <p:cNvSpPr>
            <a:spLocks noGrp="1"/>
          </p:cNvSpPr>
          <p:nvPr>
            <p:ph type="body" sz="quarter" idx="3"/>
          </p:nvPr>
        </p:nvSpPr>
        <p:spPr/>
        <p:txBody>
          <a:bodyPr/>
          <a:lstStyle/>
          <a:p>
            <a:r>
              <a:rPr lang="en-US" dirty="0" smtClean="0"/>
              <a:t>Children’s Favorite Books</a:t>
            </a:r>
            <a:endParaRPr lang="en-US" dirty="0"/>
          </a:p>
        </p:txBody>
      </p:sp>
      <p:sp>
        <p:nvSpPr>
          <p:cNvPr id="9" name="Content Placeholder 8"/>
          <p:cNvSpPr>
            <a:spLocks noGrp="1"/>
          </p:cNvSpPr>
          <p:nvPr>
            <p:ph sz="quarter" idx="4"/>
          </p:nvPr>
        </p:nvSpPr>
        <p:spPr/>
        <p:txBody>
          <a:bodyPr/>
          <a:lstStyle/>
          <a:p>
            <a:r>
              <a:rPr lang="en-US" dirty="0" smtClean="0"/>
              <a:t>Based on responses to parental questionnaire</a:t>
            </a:r>
          </a:p>
          <a:p>
            <a:endParaRPr lang="en-US" dirty="0" smtClean="0"/>
          </a:p>
          <a:p>
            <a:endParaRPr lang="en-US" dirty="0" smtClean="0"/>
          </a:p>
          <a:p>
            <a:r>
              <a:rPr lang="en-US" dirty="0" smtClean="0"/>
              <a:t>TOTAL BOOKS = 198</a:t>
            </a:r>
          </a:p>
          <a:p>
            <a:pPr lvl="1"/>
            <a:r>
              <a:rPr lang="en-US" dirty="0" smtClean="0"/>
              <a:t>Only 6 had any mention of death</a:t>
            </a:r>
          </a:p>
          <a:p>
            <a:pPr lvl="1"/>
            <a:r>
              <a:rPr lang="en-US" dirty="0" smtClean="0"/>
              <a:t>Death never a central focus of the book</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children’s books about death</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r>
              <a:rPr lang="en-US" dirty="0" smtClean="0"/>
              <a:t>Designed for children who experienced a significant death</a:t>
            </a:r>
          </a:p>
          <a:p>
            <a:r>
              <a:rPr lang="en-US" dirty="0" smtClean="0"/>
              <a:t>Examined 109 books from local libraries and book stories</a:t>
            </a:r>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2"/>
          <p:cNvPicPr>
            <a:picLocks noGrp="1" noChangeAspect="1"/>
          </p:cNvPicPr>
          <p:nvPr>
            <p:ph sz="quarter" idx="4"/>
          </p:nvPr>
        </p:nvPicPr>
        <p:blipFill>
          <a:blip r:embed="rId2"/>
          <a:srcRect l="5265" r="5265"/>
          <a:stretch>
            <a:fillRect/>
          </a:stretch>
        </p:blipFill>
        <p:spPr>
          <a:xfrm>
            <a:off x="4903017" y="2174875"/>
            <a:ext cx="3525790" cy="3951288"/>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Analysis of children’s books about death</a:t>
            </a:r>
            <a:endParaRPr lang="en-US" dirty="0"/>
          </a:p>
        </p:txBody>
      </p:sp>
      <p:sp>
        <p:nvSpPr>
          <p:cNvPr id="8" name="Content Placeholder 7"/>
          <p:cNvSpPr>
            <a:spLocks noGrp="1"/>
          </p:cNvSpPr>
          <p:nvPr>
            <p:ph idx="1"/>
          </p:nvPr>
        </p:nvSpPr>
        <p:spPr/>
        <p:txBody>
          <a:bodyPr/>
          <a:lstStyle/>
          <a:p>
            <a:r>
              <a:rPr lang="en-US" dirty="0" smtClean="0">
                <a:latin typeface="Arial" charset="0"/>
                <a:ea typeface="ＭＳ Ｐゴシック" charset="0"/>
                <a:cs typeface="ＭＳ Ｐゴシック" charset="0"/>
              </a:rPr>
              <a:t>90% stories, 10% educational</a:t>
            </a:r>
          </a:p>
          <a:p>
            <a:r>
              <a:rPr lang="en-US" dirty="0" smtClean="0">
                <a:latin typeface="Arial" charset="0"/>
                <a:ea typeface="ＭＳ Ｐゴシック" charset="0"/>
                <a:cs typeface="ＭＳ Ｐゴシック" charset="0"/>
              </a:rPr>
              <a:t>Most portrayed human deaths, 33% animals</a:t>
            </a:r>
          </a:p>
          <a:p>
            <a:r>
              <a:rPr lang="en-US" dirty="0" smtClean="0">
                <a:latin typeface="Arial" charset="0"/>
                <a:ea typeface="ＭＳ Ｐゴシック" charset="0"/>
                <a:cs typeface="ＭＳ Ｐゴシック" charset="0"/>
              </a:rPr>
              <a:t>Rich source of info about emotional reactions </a:t>
            </a:r>
          </a:p>
          <a:p>
            <a:r>
              <a:rPr lang="en-US" dirty="0" smtClean="0">
                <a:latin typeface="Arial" charset="0"/>
                <a:ea typeface="ＭＳ Ｐゴシック" charset="0"/>
                <a:cs typeface="ＭＳ Ｐゴシック" charset="0"/>
              </a:rPr>
              <a:t>View death from variety of perspectives: biological, religious, spiritual </a:t>
            </a:r>
          </a:p>
          <a:p>
            <a:r>
              <a:rPr lang="en-US" dirty="0" smtClean="0">
                <a:latin typeface="Arial" charset="0"/>
                <a:ea typeface="ＭＳ Ｐゴシック" charset="0"/>
                <a:cs typeface="ＭＳ Ｐゴシック" charset="0"/>
              </a:rPr>
              <a:t>Often mix </a:t>
            </a:r>
            <a:r>
              <a:rPr lang="en-US" dirty="0" err="1" smtClean="0">
                <a:latin typeface="Arial" charset="0"/>
                <a:ea typeface="ＭＳ Ｐゴシック" charset="0"/>
                <a:cs typeface="ＭＳ Ｐゴシック" charset="0"/>
              </a:rPr>
              <a:t>biological,religious,spiritual</a:t>
            </a:r>
            <a:endParaRPr lang="en-US" dirty="0" smtClean="0">
              <a:latin typeface="Arial" charset="0"/>
              <a:ea typeface="ＭＳ Ｐゴシック" charset="0"/>
              <a:cs typeface="ＭＳ Ｐゴシック" charset="0"/>
            </a:endParaRPr>
          </a:p>
          <a:p>
            <a:pPr>
              <a:buNone/>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books with information about emotions</a:t>
            </a:r>
            <a:endParaRPr lang="en-US" dirty="0"/>
          </a:p>
        </p:txBody>
      </p:sp>
      <p:sp>
        <p:nvSpPr>
          <p:cNvPr id="3" name="Content Placeholder 2"/>
          <p:cNvSpPr>
            <a:spLocks noGrp="1"/>
          </p:cNvSpPr>
          <p:nvPr>
            <p:ph idx="1"/>
          </p:nvPr>
        </p:nvSpPr>
        <p:spPr/>
        <p:txBody>
          <a:bodyPr/>
          <a:lstStyle/>
          <a:p>
            <a:r>
              <a:rPr lang="en-US" dirty="0" smtClean="0"/>
              <a:t>Example 1:</a:t>
            </a:r>
            <a:r>
              <a:rPr lang="en-US" i="1" dirty="0" smtClean="0"/>
              <a:t> When Dinosaurs Die: A Guide to Understanding Death  </a:t>
            </a:r>
            <a:r>
              <a:rPr lang="en-US" dirty="0" smtClean="0"/>
              <a:t>by Brown &amp; Brown</a:t>
            </a:r>
          </a:p>
          <a:p>
            <a:r>
              <a:rPr lang="en-US" dirty="0" smtClean="0"/>
              <a:t>Includes a chapter called, “Feelings about Death”</a:t>
            </a:r>
          </a:p>
          <a:p>
            <a:r>
              <a:rPr lang="en-US" dirty="0" smtClean="0"/>
              <a:t> “When someone you care about dies, you may have all kinds of feelings” : difficulty sleeping, nightmares, missing the dead person, sadness, loneliness, loss of appetite, fear  worry, stomach ache, etc.</a:t>
            </a:r>
          </a:p>
          <a:p>
            <a:r>
              <a:rPr lang="en-US" dirty="0" smtClean="0"/>
              <a:t>Child encouraged to talk about feelings</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books with information about emotions</a:t>
            </a:r>
            <a:endParaRPr lang="en-US" dirty="0"/>
          </a:p>
        </p:txBody>
      </p:sp>
      <p:sp>
        <p:nvSpPr>
          <p:cNvPr id="3" name="Content Placeholder 2"/>
          <p:cNvSpPr>
            <a:spLocks noGrp="1"/>
          </p:cNvSpPr>
          <p:nvPr>
            <p:ph idx="1"/>
          </p:nvPr>
        </p:nvSpPr>
        <p:spPr/>
        <p:txBody>
          <a:bodyPr/>
          <a:lstStyle/>
          <a:p>
            <a:r>
              <a:rPr lang="en-US" i="1" dirty="0" smtClean="0"/>
              <a:t>What’s heaven?  </a:t>
            </a:r>
            <a:r>
              <a:rPr lang="en-US" dirty="0" smtClean="0"/>
              <a:t>By Maria Shriver</a:t>
            </a:r>
          </a:p>
          <a:p>
            <a:r>
              <a:rPr lang="en-US" dirty="0" smtClean="0"/>
              <a:t>Mourners at a funeral are depicted as crying, hugging, being quiet, “Everyone has their own way.”</a:t>
            </a:r>
          </a:p>
          <a:p>
            <a:r>
              <a:rPr lang="en-US" dirty="0" smtClean="0"/>
              <a:t>Features a child protagonist who is curious about her great grandmother’s death</a:t>
            </a:r>
          </a:p>
          <a:p>
            <a:r>
              <a:rPr lang="en-US" dirty="0" smtClean="0"/>
              <a:t>Adults do not discourage her Qs, take them seriously</a:t>
            </a:r>
          </a:p>
          <a:p>
            <a:r>
              <a:rPr lang="en-US" dirty="0" smtClean="0"/>
              <a:t>Religious interpretation of death: her soul is taken up to heaven by the angels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Cultural avoidance of death occurs in Centerville</a:t>
            </a:r>
          </a:p>
          <a:p>
            <a:pPr lvl="1"/>
            <a:r>
              <a:rPr lang="en-US" dirty="0" smtClean="0"/>
              <a:t>Apparent in parents’ dominant folk theory of shielding/protecting young children from death</a:t>
            </a:r>
          </a:p>
          <a:p>
            <a:pPr lvl="1"/>
            <a:r>
              <a:rPr lang="en-US" dirty="0" smtClean="0"/>
              <a:t>Apparent in children’s books, most of which avoid the topic</a:t>
            </a:r>
          </a:p>
          <a:p>
            <a:r>
              <a:rPr lang="en-US" dirty="0" smtClean="0"/>
              <a:t>But also an alternative view (clinicians, some moms)</a:t>
            </a:r>
          </a:p>
          <a:p>
            <a:pPr lvl="1"/>
            <a:r>
              <a:rPr lang="en-US" dirty="0" smtClean="0"/>
              <a:t>Children need help in dealing with death and best help is open  and honest  explanation about what happened, in safe context that allows them to air their concerns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Children’s books about death can be used by parents to  open conversation about death</a:t>
            </a:r>
          </a:p>
          <a:p>
            <a:pPr lvl="1"/>
            <a:r>
              <a:rPr lang="en-US" dirty="0" smtClean="0"/>
              <a:t>33% of the parents of children who had experienced the death of a relative or friend  used books in this way</a:t>
            </a:r>
          </a:p>
          <a:p>
            <a:r>
              <a:rPr lang="en-US" dirty="0" smtClean="0"/>
              <a:t>Clinicians endorse this practice</a:t>
            </a:r>
          </a:p>
          <a:p>
            <a:r>
              <a:rPr lang="en-US" dirty="0" smtClean="0"/>
              <a:t>Young children are curious about death and are able to  make sense of death in creative ways, if provided appropriate information and safe context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Many teachers, clinicians, and parents underestimate young children’s cognitive capacity to make sense of death</a:t>
            </a:r>
          </a:p>
          <a:p>
            <a:r>
              <a:rPr lang="en-US" dirty="0" smtClean="0"/>
              <a:t>Our study of the Centerville children revealed that young children’s understanding of death is more advanced than previously thought. Even 3 year olds:</a:t>
            </a:r>
          </a:p>
          <a:p>
            <a:pPr lvl="1"/>
            <a:r>
              <a:rPr lang="en-US" dirty="0" smtClean="0"/>
              <a:t>Knew basic elements of the emotional script for death</a:t>
            </a:r>
          </a:p>
          <a:p>
            <a:pPr lvl="1"/>
            <a:r>
              <a:rPr lang="en-US" dirty="0" smtClean="0"/>
              <a:t>Showed understanding of the </a:t>
            </a:r>
            <a:r>
              <a:rPr lang="en-US" dirty="0" err="1" smtClean="0"/>
              <a:t>subconcepts</a:t>
            </a:r>
            <a:r>
              <a:rPr lang="en-US" dirty="0" smtClean="0"/>
              <a:t> of death</a:t>
            </a:r>
          </a:p>
          <a:p>
            <a:pPr lvl="1">
              <a:buNone/>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Times New Roman" pitchFamily="18" charset="0"/>
                <a:cs typeface="Times New Roman" pitchFamily="18" charset="0"/>
              </a:rPr>
              <a:t>Past Research</a:t>
            </a:r>
            <a:endParaRPr lang="en-US" dirty="0">
              <a:latin typeface="Times New Roman" pitchFamily="18" charset="0"/>
              <a:cs typeface="Times New Roman" pitchFamily="18" charset="0"/>
            </a:endParaRPr>
          </a:p>
        </p:txBody>
      </p:sp>
      <p:sp>
        <p:nvSpPr>
          <p:cNvPr id="5" name="Text Placeholder 4"/>
          <p:cNvSpPr>
            <a:spLocks noGrp="1"/>
          </p:cNvSpPr>
          <p:nvPr>
            <p:ph type="body" idx="1"/>
          </p:nvPr>
        </p:nvSpPr>
        <p:spPr>
          <a:xfrm>
            <a:off x="457200" y="1321658"/>
            <a:ext cx="4040188" cy="639762"/>
          </a:xfrm>
        </p:spPr>
        <p:txBody>
          <a:bodyPr/>
          <a:lstStyle/>
          <a:p>
            <a:r>
              <a:rPr lang="en-US" dirty="0" smtClean="0">
                <a:latin typeface="Times New Roman" pitchFamily="18" charset="0"/>
                <a:cs typeface="Times New Roman" pitchFamily="18" charset="0"/>
              </a:rPr>
              <a:t>Clinical Perspective</a:t>
            </a:r>
            <a:endParaRPr lang="en-US" dirty="0">
              <a:latin typeface="Times New Roman" pitchFamily="18" charset="0"/>
              <a:cs typeface="Times New Roman" pitchFamily="18" charset="0"/>
            </a:endParaRPr>
          </a:p>
        </p:txBody>
      </p:sp>
      <p:sp>
        <p:nvSpPr>
          <p:cNvPr id="6" name="Content Placeholder 5"/>
          <p:cNvSpPr>
            <a:spLocks noGrp="1"/>
          </p:cNvSpPr>
          <p:nvPr>
            <p:ph sz="half" idx="2"/>
          </p:nvPr>
        </p:nvSpPr>
        <p:spPr>
          <a:xfrm>
            <a:off x="457200" y="1961420"/>
            <a:ext cx="4040188" cy="3951288"/>
          </a:xfrm>
        </p:spPr>
        <p:txBody>
          <a:bodyPr/>
          <a:lstStyle/>
          <a:p>
            <a:r>
              <a:rPr lang="en-US" dirty="0" smtClean="0">
                <a:latin typeface="Times New Roman" pitchFamily="18" charset="0"/>
                <a:cs typeface="Times New Roman" pitchFamily="18" charset="0"/>
              </a:rPr>
              <a:t>Focus on:</a:t>
            </a:r>
          </a:p>
          <a:p>
            <a:pPr lvl="1"/>
            <a:r>
              <a:rPr lang="en-US" dirty="0" smtClean="0">
                <a:latin typeface="Times New Roman" pitchFamily="18" charset="0"/>
                <a:cs typeface="Times New Roman" pitchFamily="18" charset="0"/>
              </a:rPr>
              <a:t>Children coping with death</a:t>
            </a:r>
          </a:p>
          <a:p>
            <a:pPr lvl="2"/>
            <a:r>
              <a:rPr lang="en-US" dirty="0" smtClean="0">
                <a:latin typeface="Times New Roman" pitchFamily="18" charset="0"/>
                <a:cs typeface="Times New Roman" pitchFamily="18" charset="0"/>
              </a:rPr>
              <a:t>Loved one / Self</a:t>
            </a:r>
          </a:p>
          <a:p>
            <a:pPr lvl="1"/>
            <a:r>
              <a:rPr lang="en-US" dirty="0" smtClean="0">
                <a:latin typeface="Times New Roman" pitchFamily="18" charset="0"/>
                <a:cs typeface="Times New Roman" pitchFamily="18" charset="0"/>
              </a:rPr>
              <a:t>Emotional aspects</a:t>
            </a:r>
          </a:p>
          <a:p>
            <a:pPr lvl="2"/>
            <a:r>
              <a:rPr lang="en-US" dirty="0" smtClean="0">
                <a:latin typeface="Times New Roman" pitchFamily="18" charset="0"/>
                <a:cs typeface="Times New Roman" pitchFamily="18" charset="0"/>
              </a:rPr>
              <a:t>Dealing with loss</a:t>
            </a:r>
          </a:p>
          <a:p>
            <a:pPr lvl="2"/>
            <a:r>
              <a:rPr lang="en-US" dirty="0" smtClean="0">
                <a:latin typeface="Times New Roman" pitchFamily="18" charset="0"/>
                <a:cs typeface="Times New Roman" pitchFamily="18" charset="0"/>
              </a:rPr>
              <a:t>Fear of death</a:t>
            </a:r>
          </a:p>
          <a:p>
            <a:pPr lvl="1"/>
            <a:r>
              <a:rPr lang="en-US" dirty="0" smtClean="0">
                <a:latin typeface="Times New Roman" pitchFamily="18" charset="0"/>
                <a:cs typeface="Times New Roman" pitchFamily="18" charset="0"/>
              </a:rPr>
              <a:t>Therapeutic setting</a:t>
            </a: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Emphasize:</a:t>
            </a:r>
          </a:p>
          <a:p>
            <a:pPr lvl="1"/>
            <a:r>
              <a:rPr lang="en-US" u="sng" dirty="0" smtClean="0">
                <a:latin typeface="Times New Roman" pitchFamily="18" charset="0"/>
                <a:cs typeface="Times New Roman" pitchFamily="18" charset="0"/>
              </a:rPr>
              <a:t>Lack</a:t>
            </a:r>
            <a:r>
              <a:rPr lang="en-US" dirty="0" smtClean="0">
                <a:latin typeface="Times New Roman" pitchFamily="18" charset="0"/>
                <a:cs typeface="Times New Roman" pitchFamily="18" charset="0"/>
              </a:rPr>
              <a:t> of cognitive skills</a:t>
            </a:r>
          </a:p>
          <a:p>
            <a:pPr lvl="1"/>
            <a:r>
              <a:rPr lang="en-US" u="sng" dirty="0" smtClean="0">
                <a:latin typeface="Times New Roman" pitchFamily="18" charset="0"/>
                <a:cs typeface="Times New Roman" pitchFamily="18" charset="0"/>
              </a:rPr>
              <a:t>Lack</a:t>
            </a:r>
            <a:r>
              <a:rPr lang="en-US" dirty="0" smtClean="0">
                <a:latin typeface="Times New Roman" pitchFamily="18" charset="0"/>
                <a:cs typeface="Times New Roman" pitchFamily="18" charset="0"/>
              </a:rPr>
              <a:t> of emotional / coping skills</a:t>
            </a:r>
          </a:p>
        </p:txBody>
      </p:sp>
      <p:sp>
        <p:nvSpPr>
          <p:cNvPr id="7" name="Text Placeholder 6"/>
          <p:cNvSpPr>
            <a:spLocks noGrp="1"/>
          </p:cNvSpPr>
          <p:nvPr>
            <p:ph type="body" sz="quarter" idx="3"/>
          </p:nvPr>
        </p:nvSpPr>
        <p:spPr>
          <a:xfrm>
            <a:off x="4645025" y="1321658"/>
            <a:ext cx="4041775" cy="639762"/>
          </a:xfrm>
        </p:spPr>
        <p:txBody>
          <a:bodyPr/>
          <a:lstStyle/>
          <a:p>
            <a:r>
              <a:rPr lang="en-US" dirty="0" smtClean="0">
                <a:latin typeface="Times New Roman" pitchFamily="18" charset="0"/>
                <a:cs typeface="Times New Roman" pitchFamily="18" charset="0"/>
              </a:rPr>
              <a:t>Cognitive Dev. Perspective</a:t>
            </a:r>
            <a:endParaRPr lang="en-US" dirty="0">
              <a:latin typeface="Times New Roman" pitchFamily="18" charset="0"/>
              <a:cs typeface="Times New Roman" pitchFamily="18" charset="0"/>
            </a:endParaRPr>
          </a:p>
        </p:txBody>
      </p:sp>
      <p:sp>
        <p:nvSpPr>
          <p:cNvPr id="8" name="Content Placeholder 7"/>
          <p:cNvSpPr>
            <a:spLocks noGrp="1"/>
          </p:cNvSpPr>
          <p:nvPr>
            <p:ph sz="quarter" idx="4"/>
          </p:nvPr>
        </p:nvSpPr>
        <p:spPr>
          <a:xfrm>
            <a:off x="4645025" y="1961420"/>
            <a:ext cx="4041775" cy="3951288"/>
          </a:xfrm>
        </p:spPr>
        <p:txBody>
          <a:bodyPr/>
          <a:lstStyle/>
          <a:p>
            <a:r>
              <a:rPr lang="en-US" dirty="0" smtClean="0">
                <a:latin typeface="Times New Roman" pitchFamily="18" charset="0"/>
                <a:cs typeface="Times New Roman" pitchFamily="18" charset="0"/>
              </a:rPr>
              <a:t>Focus on:</a:t>
            </a:r>
          </a:p>
          <a:p>
            <a:pPr lvl="1"/>
            <a:r>
              <a:rPr lang="en-US" dirty="0" smtClean="0">
                <a:latin typeface="Times New Roman" pitchFamily="18" charset="0"/>
                <a:cs typeface="Times New Roman" pitchFamily="18" charset="0"/>
              </a:rPr>
              <a:t>Death in:</a:t>
            </a:r>
          </a:p>
          <a:p>
            <a:pPr lvl="2"/>
            <a:r>
              <a:rPr lang="en-US" dirty="0" smtClean="0">
                <a:latin typeface="Times New Roman" pitchFamily="18" charset="0"/>
                <a:cs typeface="Times New Roman" pitchFamily="18" charset="0"/>
              </a:rPr>
              <a:t>Animals</a:t>
            </a:r>
          </a:p>
          <a:p>
            <a:pPr lvl="2"/>
            <a:r>
              <a:rPr lang="en-US" dirty="0" smtClean="0">
                <a:latin typeface="Times New Roman" pitchFamily="18" charset="0"/>
                <a:cs typeface="Times New Roman" pitchFamily="18" charset="0"/>
              </a:rPr>
              <a:t>Plants</a:t>
            </a:r>
          </a:p>
          <a:p>
            <a:pPr lvl="2"/>
            <a:r>
              <a:rPr lang="en-US" dirty="0" smtClean="0">
                <a:latin typeface="Times New Roman" pitchFamily="18" charset="0"/>
                <a:cs typeface="Times New Roman" pitchFamily="18" charset="0"/>
              </a:rPr>
              <a:t>Puppets</a:t>
            </a:r>
          </a:p>
          <a:p>
            <a:pPr lvl="2"/>
            <a:r>
              <a:rPr lang="en-US" dirty="0" smtClean="0">
                <a:latin typeface="Times New Roman" pitchFamily="18" charset="0"/>
                <a:cs typeface="Times New Roman" pitchFamily="18" charset="0"/>
              </a:rPr>
              <a:t>Humans (in the abstract)</a:t>
            </a:r>
          </a:p>
          <a:p>
            <a:pPr lvl="1"/>
            <a:r>
              <a:rPr lang="en-US" dirty="0" smtClean="0">
                <a:latin typeface="Times New Roman" pitchFamily="18" charset="0"/>
                <a:cs typeface="Times New Roman" pitchFamily="18" charset="0"/>
              </a:rPr>
              <a:t>Educational setting</a:t>
            </a: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Emphasize:</a:t>
            </a:r>
          </a:p>
          <a:p>
            <a:pPr lvl="1"/>
            <a:r>
              <a:rPr lang="en-US" dirty="0" smtClean="0">
                <a:latin typeface="Times New Roman" pitchFamily="18" charset="0"/>
                <a:cs typeface="Times New Roman" pitchFamily="18" charset="0"/>
              </a:rPr>
              <a:t>Children’s </a:t>
            </a:r>
            <a:r>
              <a:rPr lang="en-US" u="sng" dirty="0" smtClean="0">
                <a:latin typeface="Times New Roman" pitchFamily="18" charset="0"/>
                <a:cs typeface="Times New Roman" pitchFamily="18" charset="0"/>
              </a:rPr>
              <a:t>early</a:t>
            </a:r>
            <a:r>
              <a:rPr lang="en-US" dirty="0" smtClean="0">
                <a:latin typeface="Times New Roman" pitchFamily="18" charset="0"/>
                <a:cs typeface="Times New Roman" pitchFamily="18" charset="0"/>
              </a:rPr>
              <a:t> emerging conceptual understanding of death</a:t>
            </a:r>
          </a:p>
        </p:txBody>
      </p:sp>
    </p:spTree>
    <p:extLst>
      <p:ext uri="{BB962C8B-B14F-4D97-AF65-F5344CB8AC3E}">
        <p14:creationId xmlns="" xmlns:p14="http://schemas.microsoft.com/office/powerpoint/2010/main" val="25892428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and questions for the future</a:t>
            </a:r>
            <a:endParaRPr lang="en-US" dirty="0"/>
          </a:p>
        </p:txBody>
      </p:sp>
      <p:sp>
        <p:nvSpPr>
          <p:cNvPr id="3" name="Content Placeholder 2"/>
          <p:cNvSpPr>
            <a:spLocks noGrp="1"/>
          </p:cNvSpPr>
          <p:nvPr>
            <p:ph idx="1"/>
          </p:nvPr>
        </p:nvSpPr>
        <p:spPr/>
        <p:txBody>
          <a:bodyPr/>
          <a:lstStyle/>
          <a:p>
            <a:r>
              <a:rPr lang="en-US" dirty="0" smtClean="0"/>
              <a:t>We hope to encourage reflection (especially in the U.S.) about the wisdom of avoiding death</a:t>
            </a:r>
          </a:p>
          <a:p>
            <a:r>
              <a:rPr lang="en-US" dirty="0" smtClean="0"/>
              <a:t>We hope to encourage parents to think about how to handle death with young children</a:t>
            </a:r>
          </a:p>
          <a:p>
            <a:r>
              <a:rPr lang="en-US" dirty="0" smtClean="0"/>
              <a:t>We hope to encourage study of how other cultures deal with death.  How do they socialize young children with respect to death?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Preview of study in Mexico (Gutierrez, 2009)</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algn="ctr"/>
            <a:r>
              <a:rPr lang="en-US" sz="3600" dirty="0">
                <a:latin typeface="Times New Roman" charset="0"/>
                <a:ea typeface="ＭＳ Ｐゴシック" charset="0"/>
                <a:cs typeface="ＭＳ Ｐゴシック" charset="0"/>
              </a:rPr>
              <a:t>Death in Mexico</a:t>
            </a:r>
          </a:p>
        </p:txBody>
      </p:sp>
      <p:sp>
        <p:nvSpPr>
          <p:cNvPr id="47106" name="Content Placeholder 2"/>
          <p:cNvSpPr>
            <a:spLocks noGrp="1"/>
          </p:cNvSpPr>
          <p:nvPr>
            <p:ph idx="1"/>
          </p:nvPr>
        </p:nvSpPr>
        <p:spPr>
          <a:xfrm>
            <a:off x="457200" y="2045684"/>
            <a:ext cx="8229600" cy="3886200"/>
          </a:xfrm>
        </p:spPr>
        <p:txBody>
          <a:bodyPr/>
          <a:lstStyle/>
          <a:p>
            <a:pPr>
              <a:lnSpc>
                <a:spcPct val="90000"/>
              </a:lnSpc>
            </a:pPr>
            <a:r>
              <a:rPr lang="en-US" sz="3300" dirty="0" err="1">
                <a:latin typeface="Arial" charset="0"/>
                <a:ea typeface="ＭＳ Ｐゴシック" charset="0"/>
                <a:cs typeface="ＭＳ Ｐゴシック" charset="0"/>
              </a:rPr>
              <a:t>Dia</a:t>
            </a:r>
            <a:r>
              <a:rPr lang="en-US" sz="3300" dirty="0">
                <a:latin typeface="Arial" charset="0"/>
                <a:ea typeface="ＭＳ Ｐゴシック" charset="0"/>
                <a:cs typeface="ＭＳ Ｐゴシック" charset="0"/>
              </a:rPr>
              <a:t> de los </a:t>
            </a:r>
            <a:r>
              <a:rPr lang="en-US" sz="3300" dirty="0" err="1">
                <a:latin typeface="Arial" charset="0"/>
                <a:ea typeface="ＭＳ Ｐゴシック" charset="0"/>
                <a:cs typeface="ＭＳ Ｐゴシック" charset="0"/>
              </a:rPr>
              <a:t>Muertos</a:t>
            </a:r>
            <a:r>
              <a:rPr lang="en-US" sz="3300" dirty="0">
                <a:latin typeface="Arial" charset="0"/>
                <a:ea typeface="ＭＳ Ｐゴシック" charset="0"/>
                <a:cs typeface="ＭＳ Ｐゴシック" charset="0"/>
              </a:rPr>
              <a:t> (Day of the Dead)</a:t>
            </a:r>
          </a:p>
          <a:p>
            <a:pPr>
              <a:lnSpc>
                <a:spcPct val="90000"/>
              </a:lnSpc>
            </a:pPr>
            <a:endParaRPr lang="en-US" sz="1200" dirty="0">
              <a:latin typeface="Arial" charset="0"/>
              <a:ea typeface="ＭＳ Ｐゴシック" charset="0"/>
              <a:cs typeface="ＭＳ Ｐゴシック" charset="0"/>
            </a:endParaRPr>
          </a:p>
          <a:p>
            <a:pPr lvl="1">
              <a:lnSpc>
                <a:spcPct val="90000"/>
              </a:lnSpc>
            </a:pPr>
            <a:r>
              <a:rPr lang="en-US" dirty="0">
                <a:latin typeface="Arial" charset="0"/>
                <a:ea typeface="ＭＳ Ｐゴシック" charset="0"/>
              </a:rPr>
              <a:t>The word </a:t>
            </a:r>
            <a:r>
              <a:rPr lang="ja-JP" altLang="en-US" dirty="0">
                <a:latin typeface="Arial" charset="0"/>
                <a:ea typeface="ＭＳ Ｐゴシック" charset="0"/>
              </a:rPr>
              <a:t>“</a:t>
            </a:r>
            <a:r>
              <a:rPr lang="en-US" altLang="ja-JP" dirty="0">
                <a:latin typeface="Arial" charset="0"/>
                <a:ea typeface="ＭＳ Ｐゴシック" charset="0"/>
              </a:rPr>
              <a:t>death</a:t>
            </a:r>
            <a:r>
              <a:rPr lang="ja-JP" altLang="en-US" dirty="0">
                <a:latin typeface="Arial" charset="0"/>
                <a:ea typeface="ＭＳ Ｐゴシック" charset="0"/>
              </a:rPr>
              <a:t>”</a:t>
            </a:r>
            <a:r>
              <a:rPr lang="en-US" altLang="ja-JP" dirty="0">
                <a:latin typeface="Arial" charset="0"/>
                <a:ea typeface="ＭＳ Ｐゴシック" charset="0"/>
              </a:rPr>
              <a:t> is not pronounced in New York, in Paris, in London, because it burns the lips…..The Mexican, in contrast, is familiar with death, jokes about it, caresses it, sleeps with it, celebrates it; it is one of his favorite toys and his most steadfast love.</a:t>
            </a:r>
          </a:p>
          <a:p>
            <a:pPr lvl="2">
              <a:lnSpc>
                <a:spcPct val="90000"/>
              </a:lnSpc>
              <a:buFont typeface="Wingdings" charset="0"/>
              <a:buNone/>
            </a:pPr>
            <a:r>
              <a:rPr lang="en-US" dirty="0">
                <a:latin typeface="Arial" charset="0"/>
                <a:ea typeface="ＭＳ Ｐゴシック" charset="0"/>
              </a:rPr>
              <a:t>	-  Octavio Paz, Nobel Prize Winner in Literature</a:t>
            </a:r>
          </a:p>
          <a:p>
            <a:endParaRPr lang="en-US" dirty="0">
              <a:latin typeface="Arial" charset="0"/>
              <a:ea typeface="ＭＳ Ｐゴシック" charset="0"/>
              <a:cs typeface="ＭＳ Ｐゴシック" charset="0"/>
            </a:endParaRPr>
          </a:p>
        </p:txBody>
      </p:sp>
      <p:pic>
        <p:nvPicPr>
          <p:cNvPr id="47107" name="Picture 5" descr="sugar skulls for lab (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0256" y="97692"/>
            <a:ext cx="2206544" cy="165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8" name="Picture 4" descr="calaveritas, jicamas, velas, frutas, santos"/>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07200" y="97692"/>
            <a:ext cx="2206544" cy="165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sz="half" idx="1"/>
          </p:nvPr>
        </p:nvSpPr>
        <p:spPr/>
        <p:txBody>
          <a:bodyPr/>
          <a:lstStyle/>
          <a:p>
            <a:r>
              <a:rPr lang="en-US" dirty="0">
                <a:latin typeface="Arial" charset="0"/>
                <a:ea typeface="ＭＳ Ｐゴシック" charset="0"/>
                <a:cs typeface="ＭＳ Ｐゴシック" charset="0"/>
              </a:rPr>
              <a:t>Death often called the national symbol of Mexico</a:t>
            </a:r>
          </a:p>
          <a:p>
            <a:r>
              <a:rPr lang="en-US" dirty="0" err="1">
                <a:latin typeface="Arial" charset="0"/>
                <a:ea typeface="ＭＳ Ｐゴシック" charset="0"/>
                <a:cs typeface="ＭＳ Ｐゴシック" charset="0"/>
              </a:rPr>
              <a:t>Dia</a:t>
            </a:r>
            <a:r>
              <a:rPr lang="en-US" dirty="0">
                <a:latin typeface="Arial" charset="0"/>
                <a:ea typeface="ＭＳ Ｐゴシック" charset="0"/>
                <a:cs typeface="ＭＳ Ｐゴシック" charset="0"/>
              </a:rPr>
              <a:t> de </a:t>
            </a:r>
            <a:r>
              <a:rPr lang="en-US" dirty="0" smtClean="0">
                <a:latin typeface="Arial" charset="0"/>
                <a:ea typeface="ＭＳ Ｐゴシック" charset="0"/>
                <a:cs typeface="ＭＳ Ｐゴシック" charset="0"/>
              </a:rPr>
              <a:t>los </a:t>
            </a:r>
            <a:r>
              <a:rPr lang="en-US" dirty="0" err="1" smtClean="0">
                <a:latin typeface="Arial" charset="0"/>
                <a:ea typeface="ＭＳ Ｐゴシック" charset="0"/>
                <a:cs typeface="ＭＳ Ｐゴシック" charset="0"/>
              </a:rPr>
              <a:t>Muertos</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is a national Holiday in Mexico</a:t>
            </a:r>
          </a:p>
          <a:p>
            <a:r>
              <a:rPr lang="en-US" dirty="0">
                <a:latin typeface="Arial" charset="0"/>
                <a:ea typeface="ＭＳ Ｐゴシック" charset="0"/>
                <a:cs typeface="ＭＳ Ｐゴシック" charset="0"/>
              </a:rPr>
              <a:t>Schools teach about the tradition</a:t>
            </a:r>
          </a:p>
        </p:txBody>
      </p:sp>
      <p:pic>
        <p:nvPicPr>
          <p:cNvPr id="48132" name="Picture 5" descr="petate.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008552" y="565868"/>
            <a:ext cx="2893574" cy="5560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Parents’ talk to children about death</a:t>
            </a:r>
            <a:endParaRPr lang="en-US" dirty="0"/>
          </a:p>
        </p:txBody>
      </p:sp>
      <p:sp>
        <p:nvSpPr>
          <p:cNvPr id="6" name="Text Placeholder 5"/>
          <p:cNvSpPr>
            <a:spLocks noGrp="1"/>
          </p:cNvSpPr>
          <p:nvPr>
            <p:ph type="body" idx="1"/>
          </p:nvPr>
        </p:nvSpPr>
        <p:spPr/>
        <p:txBody>
          <a:bodyPr/>
          <a:lstStyle/>
          <a:p>
            <a:r>
              <a:rPr lang="en-US" dirty="0" smtClean="0"/>
              <a:t>Centerville </a:t>
            </a:r>
            <a:endParaRPr lang="en-US" dirty="0"/>
          </a:p>
        </p:txBody>
      </p:sp>
      <p:sp>
        <p:nvSpPr>
          <p:cNvPr id="7" name="Content Placeholder 6"/>
          <p:cNvSpPr>
            <a:spLocks noGrp="1"/>
          </p:cNvSpPr>
          <p:nvPr>
            <p:ph sz="half" idx="2"/>
          </p:nvPr>
        </p:nvSpPr>
        <p:spPr/>
        <p:txBody>
          <a:bodyPr/>
          <a:lstStyle/>
          <a:p>
            <a:r>
              <a:rPr lang="en-US" dirty="0" smtClean="0"/>
              <a:t>Indirect</a:t>
            </a:r>
          </a:p>
          <a:p>
            <a:r>
              <a:rPr lang="en-US" dirty="0" smtClean="0"/>
              <a:t>Avoidant</a:t>
            </a:r>
          </a:p>
          <a:p>
            <a:r>
              <a:rPr lang="en-US" dirty="0" smtClean="0"/>
              <a:t>Vague</a:t>
            </a:r>
          </a:p>
          <a:p>
            <a:endParaRPr lang="en-US" dirty="0" smtClean="0"/>
          </a:p>
          <a:p>
            <a:endParaRPr lang="en-US" dirty="0" smtClean="0"/>
          </a:p>
          <a:p>
            <a:r>
              <a:rPr lang="en-US" dirty="0" smtClean="0"/>
              <a:t>Shield children from death</a:t>
            </a:r>
          </a:p>
        </p:txBody>
      </p:sp>
      <p:sp>
        <p:nvSpPr>
          <p:cNvPr id="8" name="Text Placeholder 7"/>
          <p:cNvSpPr>
            <a:spLocks noGrp="1"/>
          </p:cNvSpPr>
          <p:nvPr>
            <p:ph type="body" sz="quarter" idx="3"/>
          </p:nvPr>
        </p:nvSpPr>
        <p:spPr/>
        <p:txBody>
          <a:bodyPr/>
          <a:lstStyle/>
          <a:p>
            <a:r>
              <a:rPr lang="en-US" dirty="0" smtClean="0"/>
              <a:t>Puebla</a:t>
            </a:r>
            <a:endParaRPr lang="en-US" dirty="0"/>
          </a:p>
        </p:txBody>
      </p:sp>
      <p:sp>
        <p:nvSpPr>
          <p:cNvPr id="9" name="Content Placeholder 8"/>
          <p:cNvSpPr>
            <a:spLocks noGrp="1"/>
          </p:cNvSpPr>
          <p:nvPr>
            <p:ph sz="quarter" idx="4"/>
          </p:nvPr>
        </p:nvSpPr>
        <p:spPr/>
        <p:txBody>
          <a:bodyPr/>
          <a:lstStyle/>
          <a:p>
            <a:r>
              <a:rPr lang="en-US" dirty="0" smtClean="0"/>
              <a:t>Direct</a:t>
            </a:r>
          </a:p>
          <a:p>
            <a:r>
              <a:rPr lang="en-US" dirty="0" smtClean="0"/>
              <a:t>Straightforward</a:t>
            </a:r>
          </a:p>
          <a:p>
            <a:r>
              <a:rPr lang="en-US" dirty="0" smtClean="0"/>
              <a:t>Factual </a:t>
            </a:r>
          </a:p>
          <a:p>
            <a:endParaRPr lang="en-US" dirty="0" smtClean="0"/>
          </a:p>
          <a:p>
            <a:endParaRPr lang="en-US" dirty="0" smtClean="0"/>
          </a:p>
          <a:p>
            <a:r>
              <a:rPr lang="en-US" dirty="0" smtClean="0"/>
              <a:t>Help children embrace death</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Mexican parent</a:t>
            </a:r>
            <a:endParaRPr lang="en-US" dirty="0"/>
          </a:p>
        </p:txBody>
      </p:sp>
      <p:sp>
        <p:nvSpPr>
          <p:cNvPr id="8" name="Content Placeholder 7"/>
          <p:cNvSpPr>
            <a:spLocks noGrp="1"/>
          </p:cNvSpPr>
          <p:nvPr>
            <p:ph idx="1"/>
          </p:nvPr>
        </p:nvSpPr>
        <p:spPr/>
        <p:txBody>
          <a:bodyPr/>
          <a:lstStyle/>
          <a:p>
            <a:r>
              <a:rPr lang="en-US" dirty="0" smtClean="0">
                <a:latin typeface="Arial" charset="0"/>
                <a:ea typeface="ＭＳ Ｐゴシック" charset="0"/>
                <a:cs typeface="ＭＳ Ｐゴシック" charset="0"/>
              </a:rPr>
              <a:t>“We laugh about death.  We are not afraid of it. When we are about to die, sometimes since we are ill, we will say that the "</a:t>
            </a:r>
            <a:r>
              <a:rPr lang="en-US" dirty="0" err="1" smtClean="0">
                <a:latin typeface="Arial" charset="0"/>
                <a:ea typeface="ＭＳ Ｐゴシック" charset="0"/>
                <a:cs typeface="ＭＳ Ｐゴシック" charset="0"/>
              </a:rPr>
              <a:t>huesuda</a:t>
            </a:r>
            <a:r>
              <a:rPr lang="en-US" dirty="0" smtClean="0">
                <a:latin typeface="Arial" charset="0"/>
                <a:ea typeface="ＭＳ Ｐゴシック" charset="0"/>
                <a:cs typeface="ＭＳ Ｐゴシック" charset="0"/>
              </a:rPr>
              <a:t>" (the bony one) is already coming for us.  We start making thousands of jokes about it.  Coming to the conclusion of a death is painful, but we know that it is the step to a better afterlife.  As Mexicans we hug death, we accept it and at the same time we make fun of it.”</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Mexican parent</a:t>
            </a:r>
            <a:endParaRPr lang="en-US" dirty="0"/>
          </a:p>
        </p:txBody>
      </p:sp>
      <p:sp>
        <p:nvSpPr>
          <p:cNvPr id="3" name="Content Placeholder 2"/>
          <p:cNvSpPr>
            <a:spLocks noGrp="1"/>
          </p:cNvSpPr>
          <p:nvPr>
            <p:ph idx="1"/>
          </p:nvPr>
        </p:nvSpPr>
        <p:spPr/>
        <p:txBody>
          <a:bodyPr/>
          <a:lstStyle/>
          <a:p>
            <a:r>
              <a:rPr lang="en-US" dirty="0" smtClean="0">
                <a:latin typeface="Arial" charset="0"/>
                <a:ea typeface="ＭＳ Ｐゴシック" charset="0"/>
                <a:cs typeface="ＭＳ Ｐゴシック" charset="0"/>
              </a:rPr>
              <a:t>“Death is so natural.  It is a stage in our lives.  We can't cover something that's unavoidable.  Playing with our own lives is a painful risk; we don't know how much pain we can cause other people.  It is something unavoidable.”  </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celebration of “</a:t>
            </a:r>
            <a:r>
              <a:rPr lang="en-US" dirty="0" err="1" smtClean="0"/>
              <a:t>dia</a:t>
            </a:r>
            <a:r>
              <a:rPr lang="en-US" dirty="0" smtClean="0"/>
              <a:t> de los </a:t>
            </a:r>
            <a:r>
              <a:rPr lang="en-US" dirty="0" err="1" smtClean="0"/>
              <a:t>muertos</a:t>
            </a:r>
            <a:r>
              <a:rPr lang="en-US" dirty="0" smtClean="0"/>
              <a:t>”</a:t>
            </a:r>
            <a:endParaRPr lang="en-US" dirty="0"/>
          </a:p>
        </p:txBody>
      </p:sp>
      <p:sp>
        <p:nvSpPr>
          <p:cNvPr id="3" name="Content Placeholder 2"/>
          <p:cNvSpPr>
            <a:spLocks noGrp="1"/>
          </p:cNvSpPr>
          <p:nvPr>
            <p:ph idx="1"/>
          </p:nvPr>
        </p:nvSpPr>
        <p:spPr/>
        <p:txBody>
          <a:bodyPr/>
          <a:lstStyle/>
          <a:p>
            <a:r>
              <a:rPr lang="en-US" dirty="0" smtClean="0">
                <a:latin typeface="Arial" charset="0"/>
                <a:ea typeface="ＭＳ Ｐゴシック" charset="0"/>
                <a:cs typeface="ＭＳ Ｐゴシック" charset="0"/>
              </a:rPr>
              <a:t>It serves as a way to remember, worship, and celebrate those that have died (74%)</a:t>
            </a:r>
          </a:p>
          <a:p>
            <a:r>
              <a:rPr lang="en-US" dirty="0" smtClean="0">
                <a:latin typeface="Arial" charset="0"/>
                <a:ea typeface="ＭＳ Ｐゴシック" charset="0"/>
                <a:cs typeface="ＭＳ Ｐゴシック" charset="0"/>
              </a:rPr>
              <a:t>It is a tradition that has been passed from generation to generation (68%)</a:t>
            </a:r>
          </a:p>
          <a:p>
            <a:r>
              <a:rPr lang="en-US" dirty="0" smtClean="0">
                <a:latin typeface="Arial" charset="0"/>
                <a:ea typeface="ＭＳ Ｐゴシック" charset="0"/>
                <a:cs typeface="ＭＳ Ｐゴシック" charset="0"/>
              </a:rPr>
              <a:t>It is the time of the year when the dead come to visit and the living do things to receive them (42%)</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Parents’ Beliefs (Folk Theories)</a:t>
            </a:r>
            <a:endParaRPr lang="en-US" dirty="0"/>
          </a:p>
        </p:txBody>
      </p:sp>
      <p:sp>
        <p:nvSpPr>
          <p:cNvPr id="5" name="Text Placeholder 4"/>
          <p:cNvSpPr>
            <a:spLocks noGrp="1"/>
          </p:cNvSpPr>
          <p:nvPr>
            <p:ph type="body" idx="1"/>
          </p:nvPr>
        </p:nvSpPr>
        <p:spPr/>
        <p:txBody>
          <a:bodyPr/>
          <a:lstStyle/>
          <a:p>
            <a:r>
              <a:rPr lang="en-US" dirty="0" smtClean="0"/>
              <a:t>Centerville (European-</a:t>
            </a:r>
            <a:r>
              <a:rPr lang="en-US" dirty="0" err="1" smtClean="0"/>
              <a:t>Amer</a:t>
            </a:r>
            <a:r>
              <a:rPr lang="en-US" dirty="0" smtClean="0"/>
              <a:t>) </a:t>
            </a:r>
            <a:endParaRPr lang="en-US" dirty="0"/>
          </a:p>
        </p:txBody>
      </p:sp>
      <p:sp>
        <p:nvSpPr>
          <p:cNvPr id="6" name="Content Placeholder 5"/>
          <p:cNvSpPr>
            <a:spLocks noGrp="1"/>
          </p:cNvSpPr>
          <p:nvPr>
            <p:ph sz="half" idx="2"/>
          </p:nvPr>
        </p:nvSpPr>
        <p:spPr/>
        <p:txBody>
          <a:bodyPr/>
          <a:lstStyle/>
          <a:p>
            <a:r>
              <a:rPr lang="en-US" sz="2000" dirty="0" smtClean="0"/>
              <a:t>Children should be shielded from death</a:t>
            </a:r>
          </a:p>
          <a:p>
            <a:pPr lvl="1"/>
            <a:r>
              <a:rPr lang="en-US" sz="1800" dirty="0" smtClean="0"/>
              <a:t>In general</a:t>
            </a:r>
          </a:p>
          <a:p>
            <a:pPr lvl="1"/>
            <a:r>
              <a:rPr lang="en-US" sz="1800" dirty="0" smtClean="0"/>
              <a:t>In  TV/movies </a:t>
            </a:r>
          </a:p>
          <a:p>
            <a:r>
              <a:rPr lang="en-US" sz="2000" dirty="0" smtClean="0"/>
              <a:t>Children  can’t cope with death because they lack:</a:t>
            </a:r>
          </a:p>
          <a:p>
            <a:pPr lvl="1"/>
            <a:r>
              <a:rPr lang="en-US" sz="1600" dirty="0" smtClean="0"/>
              <a:t>Emotional capacity</a:t>
            </a:r>
          </a:p>
          <a:p>
            <a:pPr lvl="1"/>
            <a:r>
              <a:rPr lang="en-US" sz="1600" dirty="0" smtClean="0"/>
              <a:t>Cognitive capacity </a:t>
            </a:r>
          </a:p>
          <a:p>
            <a:pPr lvl="1">
              <a:buNone/>
            </a:pPr>
            <a:endParaRPr lang="en-US" sz="1600" dirty="0" smtClean="0"/>
          </a:p>
          <a:p>
            <a:endParaRPr lang="en-US" dirty="0"/>
          </a:p>
        </p:txBody>
      </p:sp>
      <p:sp>
        <p:nvSpPr>
          <p:cNvPr id="7" name="Text Placeholder 6"/>
          <p:cNvSpPr>
            <a:spLocks noGrp="1"/>
          </p:cNvSpPr>
          <p:nvPr>
            <p:ph type="body" sz="quarter" idx="3"/>
          </p:nvPr>
        </p:nvSpPr>
        <p:spPr/>
        <p:txBody>
          <a:bodyPr/>
          <a:lstStyle/>
          <a:p>
            <a:r>
              <a:rPr lang="en-US" dirty="0" smtClean="0"/>
              <a:t>Puebla (Mexico)</a:t>
            </a:r>
            <a:endParaRPr lang="en-US" dirty="0"/>
          </a:p>
        </p:txBody>
      </p:sp>
      <p:sp>
        <p:nvSpPr>
          <p:cNvPr id="8" name="Content Placeholder 7"/>
          <p:cNvSpPr>
            <a:spLocks noGrp="1"/>
          </p:cNvSpPr>
          <p:nvPr>
            <p:ph sz="quarter" idx="4"/>
          </p:nvPr>
        </p:nvSpPr>
        <p:spPr/>
        <p:txBody>
          <a:bodyPr/>
          <a:lstStyle/>
          <a:p>
            <a:r>
              <a:rPr lang="en-US" sz="2000" dirty="0" smtClean="0"/>
              <a:t>Children should be familiar with death</a:t>
            </a:r>
          </a:p>
          <a:p>
            <a:pPr lvl="1"/>
            <a:r>
              <a:rPr lang="en-US" sz="1800" dirty="0" smtClean="0"/>
              <a:t>It is inevitable</a:t>
            </a:r>
          </a:p>
          <a:p>
            <a:pPr lvl="1"/>
            <a:r>
              <a:rPr lang="en-US" sz="1800" dirty="0" smtClean="0"/>
              <a:t>It is part of life</a:t>
            </a:r>
          </a:p>
          <a:p>
            <a:r>
              <a:rPr lang="en-US" sz="2000" dirty="0" smtClean="0"/>
              <a:t>Important to remember the dead</a:t>
            </a:r>
          </a:p>
          <a:p>
            <a:pPr lvl="1"/>
            <a:r>
              <a:rPr lang="en-US" sz="1800" dirty="0" smtClean="0"/>
              <a:t>This is comforting to children</a:t>
            </a:r>
          </a:p>
          <a:p>
            <a:r>
              <a:rPr lang="en-US" sz="2000" dirty="0" smtClean="0"/>
              <a:t>Important to be conscious of abiding psychological and spiritual connection to the dead</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 children’s experiences of death </a:t>
            </a:r>
            <a:br>
              <a:rPr lang="en-US" dirty="0" smtClean="0"/>
            </a:br>
            <a:r>
              <a:rPr lang="en-US" dirty="0" smtClean="0"/>
              <a:t>(Centerville)</a:t>
            </a:r>
            <a:endParaRPr lang="en-US" dirty="0"/>
          </a:p>
        </p:txBody>
      </p:sp>
      <p:sp>
        <p:nvSpPr>
          <p:cNvPr id="3" name="Content Placeholder 2"/>
          <p:cNvSpPr>
            <a:spLocks noGrp="1"/>
          </p:cNvSpPr>
          <p:nvPr>
            <p:ph idx="1"/>
          </p:nvPr>
        </p:nvSpPr>
        <p:spPr/>
        <p:txBody>
          <a:bodyPr/>
          <a:lstStyle/>
          <a:p>
            <a:r>
              <a:rPr lang="en-US" dirty="0" smtClean="0"/>
              <a:t>Death of a relative				62% (38%)</a:t>
            </a:r>
          </a:p>
          <a:p>
            <a:r>
              <a:rPr lang="en-US" dirty="0" smtClean="0"/>
              <a:t>Death of a pet					71% (55%)</a:t>
            </a:r>
          </a:p>
          <a:p>
            <a:r>
              <a:rPr lang="en-US" dirty="0" smtClean="0"/>
              <a:t>Neither							11% (28%)</a:t>
            </a:r>
          </a:p>
          <a:p>
            <a:r>
              <a:rPr lang="en-US" dirty="0" smtClean="0"/>
              <a:t>Attended funeral				59% (39%)</a:t>
            </a:r>
          </a:p>
          <a:p>
            <a:r>
              <a:rPr lang="en-US" dirty="0" smtClean="0"/>
              <a:t>“</a:t>
            </a:r>
            <a:r>
              <a:rPr lang="en-US" dirty="0" err="1" smtClean="0"/>
              <a:t>Dia</a:t>
            </a:r>
            <a:r>
              <a:rPr lang="en-US" dirty="0" smtClean="0"/>
              <a:t> de los </a:t>
            </a:r>
            <a:r>
              <a:rPr lang="en-US" dirty="0" err="1" smtClean="0"/>
              <a:t>muertos</a:t>
            </a:r>
            <a:r>
              <a:rPr lang="en-US" dirty="0" smtClean="0"/>
              <a:t>”			89% ( 0%)</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Times New Roman" pitchFamily="18" charset="0"/>
                <a:cs typeface="Times New Roman" pitchFamily="18" charset="0"/>
              </a:rPr>
              <a:t>Problems with Current Perspectives</a:t>
            </a:r>
            <a:endParaRPr lang="en-US" dirty="0">
              <a:latin typeface="Times New Roman" pitchFamily="18" charset="0"/>
              <a:cs typeface="Times New Roman" pitchFamily="18" charset="0"/>
            </a:endParaRPr>
          </a:p>
        </p:txBody>
      </p:sp>
      <p:sp>
        <p:nvSpPr>
          <p:cNvPr id="8" name="Content Placeholder 7"/>
          <p:cNvSpPr>
            <a:spLocks noGrp="1"/>
          </p:cNvSpPr>
          <p:nvPr>
            <p:ph idx="1"/>
          </p:nvPr>
        </p:nvSpPr>
        <p:spPr/>
        <p:txBody>
          <a:bodyPr/>
          <a:lstStyle/>
          <a:p>
            <a:r>
              <a:rPr lang="en-US" dirty="0" smtClean="0">
                <a:latin typeface="Times New Roman" pitchFamily="18" charset="0"/>
                <a:ea typeface="ＭＳ Ｐゴシック" charset="0"/>
                <a:cs typeface="Times New Roman" pitchFamily="18" charset="0"/>
              </a:rPr>
              <a:t>Clinical and cognitive traditions rarely “converse”: emotional and cognitive dimensions not studied together</a:t>
            </a:r>
          </a:p>
          <a:p>
            <a:r>
              <a:rPr lang="en-US" dirty="0" smtClean="0">
                <a:latin typeface="Times New Roman" pitchFamily="18" charset="0"/>
                <a:ea typeface="ＭＳ Ｐゴシック" charset="0"/>
                <a:cs typeface="Times New Roman" pitchFamily="18" charset="0"/>
              </a:rPr>
              <a:t>Cognitive tradition treats death as biological, ignores religious perspectives</a:t>
            </a:r>
          </a:p>
          <a:p>
            <a:r>
              <a:rPr lang="en-US" dirty="0" smtClean="0">
                <a:latin typeface="Times New Roman" pitchFamily="18" charset="0"/>
                <a:ea typeface="ＭＳ Ｐゴシック" charset="0"/>
                <a:cs typeface="Times New Roman" pitchFamily="18" charset="0"/>
              </a:rPr>
              <a:t>Both clinical and cognitive studies ignore cultural context, rarely study how children are socialized re. death</a:t>
            </a:r>
            <a:endParaRPr lang="en-US" dirty="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Thanks to:</a:t>
            </a:r>
            <a:endParaRPr lang="en-US" dirty="0"/>
          </a:p>
        </p:txBody>
      </p:sp>
      <p:sp>
        <p:nvSpPr>
          <p:cNvPr id="5" name="Content Placeholder 4"/>
          <p:cNvSpPr>
            <a:spLocks noGrp="1"/>
          </p:cNvSpPr>
          <p:nvPr>
            <p:ph sz="half" idx="1"/>
          </p:nvPr>
        </p:nvSpPr>
        <p:spPr/>
        <p:txBody>
          <a:bodyPr/>
          <a:lstStyle/>
          <a:p>
            <a:pPr>
              <a:lnSpc>
                <a:spcPct val="80000"/>
              </a:lnSpc>
            </a:pPr>
            <a:r>
              <a:rPr lang="en-US" dirty="0" smtClean="0">
                <a:latin typeface="Arial" charset="0"/>
                <a:ea typeface="ＭＳ Ｐゴシック" charset="0"/>
                <a:cs typeface="ＭＳ Ｐゴシック" charset="0"/>
              </a:rPr>
              <a:t>Karl </a:t>
            </a:r>
            <a:r>
              <a:rPr lang="en-US" dirty="0" err="1" smtClean="0">
                <a:latin typeface="Arial" charset="0"/>
                <a:ea typeface="ＭＳ Ｐゴシック" charset="0"/>
                <a:cs typeface="ＭＳ Ｐゴシック" charset="0"/>
              </a:rPr>
              <a:t>Rosengren</a:t>
            </a:r>
            <a:endParaRPr lang="en-US" dirty="0" smtClean="0">
              <a:latin typeface="Arial" charset="0"/>
              <a:ea typeface="ＭＳ Ｐゴシック" charset="0"/>
              <a:cs typeface="ＭＳ Ｐゴシック" charset="0"/>
            </a:endParaRPr>
          </a:p>
          <a:p>
            <a:pPr>
              <a:lnSpc>
                <a:spcPct val="80000"/>
              </a:lnSpc>
            </a:pPr>
            <a:r>
              <a:rPr lang="en-US" dirty="0" smtClean="0">
                <a:latin typeface="Arial" charset="0"/>
                <a:ea typeface="ＭＳ Ｐゴシック" charset="0"/>
                <a:cs typeface="ＭＳ Ｐゴシック" charset="0"/>
              </a:rPr>
              <a:t>Isabel </a:t>
            </a:r>
            <a:r>
              <a:rPr lang="en-US" dirty="0" err="1" smtClean="0">
                <a:latin typeface="Arial" charset="0"/>
                <a:ea typeface="ＭＳ Ｐゴシック" charset="0"/>
                <a:cs typeface="ＭＳ Ｐゴシック" charset="0"/>
              </a:rPr>
              <a:t>Guttierez</a:t>
            </a:r>
            <a:endParaRPr lang="en-US" dirty="0" smtClean="0">
              <a:latin typeface="Arial" charset="0"/>
              <a:ea typeface="ＭＳ Ｐゴシック" charset="0"/>
              <a:cs typeface="ＭＳ Ｐゴシック" charset="0"/>
            </a:endParaRPr>
          </a:p>
          <a:p>
            <a:pPr>
              <a:lnSpc>
                <a:spcPct val="80000"/>
              </a:lnSpc>
            </a:pPr>
            <a:r>
              <a:rPr lang="en-US" dirty="0" smtClean="0">
                <a:latin typeface="Arial" charset="0"/>
                <a:ea typeface="ＭＳ Ｐゴシック" charset="0"/>
                <a:cs typeface="ＭＳ Ｐゴシック" charset="0"/>
              </a:rPr>
              <a:t>Stevie Schein</a:t>
            </a:r>
          </a:p>
          <a:p>
            <a:pPr>
              <a:lnSpc>
                <a:spcPct val="80000"/>
              </a:lnSpc>
            </a:pPr>
            <a:r>
              <a:rPr lang="en-US" dirty="0" smtClean="0">
                <a:latin typeface="Arial" charset="0"/>
                <a:ea typeface="ＭＳ Ｐゴシック" charset="0"/>
                <a:cs typeface="ＭＳ Ｐゴシック" charset="0"/>
              </a:rPr>
              <a:t>Phil Chow</a:t>
            </a:r>
          </a:p>
          <a:p>
            <a:pPr>
              <a:lnSpc>
                <a:spcPct val="80000"/>
              </a:lnSpc>
            </a:pPr>
            <a:endParaRPr lang="en-US" dirty="0" smtClean="0">
              <a:latin typeface="Arial" charset="0"/>
              <a:ea typeface="ＭＳ Ｐゴシック" charset="0"/>
              <a:cs typeface="ＭＳ Ｐゴシック" charset="0"/>
            </a:endParaRPr>
          </a:p>
          <a:p>
            <a:pPr>
              <a:lnSpc>
                <a:spcPct val="80000"/>
              </a:lnSpc>
            </a:pPr>
            <a:r>
              <a:rPr lang="en-US" dirty="0" smtClean="0">
                <a:latin typeface="Arial" charset="0"/>
                <a:ea typeface="ＭＳ Ｐゴシック" charset="0"/>
                <a:cs typeface="ＭＳ Ｐゴシック" charset="0"/>
              </a:rPr>
              <a:t>Louise </a:t>
            </a:r>
            <a:r>
              <a:rPr lang="en-US" dirty="0" err="1" smtClean="0">
                <a:latin typeface="Arial" charset="0"/>
                <a:ea typeface="ＭＳ Ｐゴシック" charset="0"/>
                <a:cs typeface="ＭＳ Ｐゴシック" charset="0"/>
              </a:rPr>
              <a:t>Greathouse</a:t>
            </a:r>
            <a:r>
              <a:rPr lang="en-US" dirty="0" smtClean="0">
                <a:latin typeface="Arial" charset="0"/>
                <a:ea typeface="ＭＳ Ｐゴシック" charset="0"/>
                <a:cs typeface="ＭＳ Ｐゴシック" charset="0"/>
              </a:rPr>
              <a:t> Amador</a:t>
            </a:r>
          </a:p>
          <a:p>
            <a:pPr>
              <a:lnSpc>
                <a:spcPct val="80000"/>
              </a:lnSpc>
            </a:pPr>
            <a:endParaRPr lang="en-US" dirty="0" smtClean="0">
              <a:latin typeface="Arial" charset="0"/>
              <a:ea typeface="ＭＳ Ｐゴシック" charset="0"/>
              <a:cs typeface="ＭＳ Ｐゴシック" charset="0"/>
            </a:endParaRPr>
          </a:p>
          <a:p>
            <a:pPr>
              <a:lnSpc>
                <a:spcPct val="80000"/>
              </a:lnSpc>
            </a:pPr>
            <a:r>
              <a:rPr lang="en-US" dirty="0" smtClean="0">
                <a:latin typeface="Arial" charset="0"/>
                <a:ea typeface="ＭＳ Ｐゴシック" charset="0"/>
                <a:cs typeface="ＭＳ Ｐゴシック" charset="0"/>
              </a:rPr>
              <a:t>Jill </a:t>
            </a:r>
            <a:r>
              <a:rPr lang="en-US" dirty="0" err="1" smtClean="0">
                <a:latin typeface="Arial" charset="0"/>
                <a:ea typeface="ＭＳ Ｐゴシック" charset="0"/>
                <a:cs typeface="ＭＳ Ｐゴシック" charset="0"/>
              </a:rPr>
              <a:t>Wickery</a:t>
            </a:r>
            <a:endParaRPr lang="en-US" dirty="0" smtClean="0">
              <a:latin typeface="Arial" charset="0"/>
              <a:ea typeface="ＭＳ Ｐゴシック" charset="0"/>
              <a:cs typeface="ＭＳ Ｐゴシック" charset="0"/>
            </a:endParaRPr>
          </a:p>
          <a:p>
            <a:pPr>
              <a:lnSpc>
                <a:spcPct val="80000"/>
              </a:lnSpc>
            </a:pPr>
            <a:r>
              <a:rPr lang="en-US" dirty="0" smtClean="0">
                <a:latin typeface="Arial" charset="0"/>
                <a:ea typeface="ＭＳ Ｐゴシック" charset="0"/>
                <a:cs typeface="ＭＳ Ｐゴシック" charset="0"/>
              </a:rPr>
              <a:t>Kate Olsen</a:t>
            </a:r>
          </a:p>
          <a:p>
            <a:endParaRPr lang="en-US" dirty="0"/>
          </a:p>
        </p:txBody>
      </p:sp>
      <p:sp>
        <p:nvSpPr>
          <p:cNvPr id="6" name="Content Placeholder 5"/>
          <p:cNvSpPr>
            <a:spLocks noGrp="1"/>
          </p:cNvSpPr>
          <p:nvPr>
            <p:ph sz="half" idx="2"/>
          </p:nvPr>
        </p:nvSpPr>
        <p:spPr/>
        <p:txBody>
          <a:bodyPr/>
          <a:lstStyle/>
          <a:p>
            <a:pPr>
              <a:lnSpc>
                <a:spcPct val="80000"/>
              </a:lnSpc>
            </a:pPr>
            <a:r>
              <a:rPr lang="en-US" dirty="0" smtClean="0">
                <a:latin typeface="Arial" charset="0"/>
                <a:ea typeface="ＭＳ Ｐゴシック" charset="0"/>
                <a:cs typeface="ＭＳ Ｐゴシック" charset="0"/>
              </a:rPr>
              <a:t>Carol </a:t>
            </a:r>
            <a:r>
              <a:rPr lang="en-US" dirty="0" err="1" smtClean="0">
                <a:latin typeface="Arial" charset="0"/>
                <a:ea typeface="ＭＳ Ｐゴシック" charset="0"/>
                <a:cs typeface="ＭＳ Ｐゴシック" charset="0"/>
              </a:rPr>
              <a:t>Diener</a:t>
            </a:r>
            <a:endParaRPr lang="en-US" dirty="0" smtClean="0">
              <a:latin typeface="Arial" charset="0"/>
              <a:ea typeface="ＭＳ Ｐゴシック" charset="0"/>
              <a:cs typeface="ＭＳ Ｐゴシック" charset="0"/>
            </a:endParaRPr>
          </a:p>
          <a:p>
            <a:pPr>
              <a:lnSpc>
                <a:spcPct val="80000"/>
              </a:lnSpc>
            </a:pPr>
            <a:endParaRPr lang="en-US" dirty="0" smtClean="0">
              <a:latin typeface="Arial" charset="0"/>
              <a:ea typeface="ＭＳ Ｐゴシック" charset="0"/>
              <a:cs typeface="ＭＳ Ｐゴシック" charset="0"/>
            </a:endParaRPr>
          </a:p>
          <a:p>
            <a:pPr>
              <a:lnSpc>
                <a:spcPct val="80000"/>
              </a:lnSpc>
            </a:pPr>
            <a:r>
              <a:rPr lang="en-US" dirty="0" smtClean="0">
                <a:latin typeface="Arial" charset="0"/>
                <a:ea typeface="ＭＳ Ｐゴシック" charset="0"/>
                <a:cs typeface="ＭＳ Ｐゴシック" charset="0"/>
              </a:rPr>
              <a:t>Kathy Anderson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Importance of Cultural Context</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Consensus among clinicians: cultural context should be taken into account</a:t>
            </a:r>
          </a:p>
          <a:p>
            <a:r>
              <a:rPr lang="en-US" dirty="0" smtClean="0">
                <a:latin typeface="Times New Roman" pitchFamily="18" charset="0"/>
                <a:cs typeface="Times New Roman" pitchFamily="18" charset="0"/>
              </a:rPr>
              <a:t>American Academy of Pediatrics: providers should offer  “culturally sensitive guidance”</a:t>
            </a:r>
          </a:p>
          <a:p>
            <a:r>
              <a:rPr lang="en-US" dirty="0" smtClean="0">
                <a:latin typeface="Times New Roman" pitchFamily="18" charset="0"/>
                <a:cs typeface="Times New Roman" pitchFamily="18" charset="0"/>
              </a:rPr>
              <a:t>Huge differences around the world in children’s exposure to death</a:t>
            </a:r>
          </a:p>
          <a:p>
            <a:r>
              <a:rPr lang="en-US" dirty="0" smtClean="0">
                <a:latin typeface="Times New Roman" pitchFamily="18" charset="0"/>
                <a:cs typeface="Times New Roman" pitchFamily="18" charset="0"/>
              </a:rPr>
              <a:t>Anthropologists: differences in cultural values re. death</a:t>
            </a:r>
            <a:endParaRPr lang="en-US"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Importance of Cultural Context</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BUT very little systematic study of children and families from different cultures coping with the death of a loved one</a:t>
            </a:r>
          </a:p>
          <a:p>
            <a:r>
              <a:rPr lang="en-US" dirty="0" smtClean="0">
                <a:latin typeface="Times New Roman" pitchFamily="18" charset="0"/>
                <a:cs typeface="Times New Roman" pitchFamily="18" charset="0"/>
              </a:rPr>
              <a:t>Studies of parental beliefs rarely address beliefs about death</a:t>
            </a:r>
            <a:endParaRPr lang="en-US"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Contextualizing Death: What Needs to be Studied?</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Cultural beliefs/practices at the macro level</a:t>
            </a:r>
          </a:p>
          <a:p>
            <a:r>
              <a:rPr lang="en-US" dirty="0" smtClean="0">
                <a:latin typeface="Times New Roman" pitchFamily="18" charset="0"/>
                <a:cs typeface="Times New Roman" pitchFamily="18" charset="0"/>
              </a:rPr>
              <a:t>Cultural beliefs/practices at the community level</a:t>
            </a:r>
          </a:p>
          <a:p>
            <a:pPr lvl="1"/>
            <a:r>
              <a:rPr lang="en-US" dirty="0" smtClean="0">
                <a:latin typeface="Times New Roman" pitchFamily="18" charset="0"/>
                <a:cs typeface="Times New Roman" pitchFamily="18" charset="0"/>
              </a:rPr>
              <a:t>Local experts: clinicians</a:t>
            </a:r>
          </a:p>
          <a:p>
            <a:pPr lvl="1"/>
            <a:r>
              <a:rPr lang="en-US" dirty="0" smtClean="0">
                <a:latin typeface="Times New Roman" pitchFamily="18" charset="0"/>
                <a:cs typeface="Times New Roman" pitchFamily="18" charset="0"/>
              </a:rPr>
              <a:t>Local experts: teachers</a:t>
            </a:r>
          </a:p>
          <a:p>
            <a:r>
              <a:rPr lang="en-US" dirty="0" smtClean="0">
                <a:latin typeface="Times New Roman" pitchFamily="18" charset="0"/>
                <a:cs typeface="Times New Roman" pitchFamily="18" charset="0"/>
              </a:rPr>
              <a:t>Cultural beliefs/practices at the family level: Parents</a:t>
            </a:r>
          </a:p>
          <a:p>
            <a:r>
              <a:rPr lang="en-US" dirty="0" smtClean="0">
                <a:latin typeface="Times New Roman" pitchFamily="18" charset="0"/>
                <a:cs typeface="Times New Roman" pitchFamily="18" charset="0"/>
              </a:rPr>
              <a:t>Relevant cultural artifacts: at all levels </a:t>
            </a:r>
          </a:p>
          <a:p>
            <a:pPr lvl="1"/>
            <a:r>
              <a:rPr lang="en-US" dirty="0" smtClean="0">
                <a:latin typeface="Times New Roman" pitchFamily="18" charset="0"/>
                <a:cs typeface="Times New Roman" pitchFamily="18" charset="0"/>
              </a:rPr>
              <a:t>Children’s books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in mainstream American culture</a:t>
            </a:r>
            <a:endParaRPr lang="en-US" dirty="0"/>
          </a:p>
        </p:txBody>
      </p:sp>
      <p:sp>
        <p:nvSpPr>
          <p:cNvPr id="3" name="Content Placeholder 2"/>
          <p:cNvSpPr>
            <a:spLocks noGrp="1"/>
          </p:cNvSpPr>
          <p:nvPr>
            <p:ph idx="1"/>
          </p:nvPr>
        </p:nvSpPr>
        <p:spPr/>
        <p:txBody>
          <a:bodyPr/>
          <a:lstStyle/>
          <a:p>
            <a:r>
              <a:rPr lang="en-US" dirty="0" smtClean="0"/>
              <a:t>Avoidance of death</a:t>
            </a:r>
          </a:p>
          <a:p>
            <a:r>
              <a:rPr lang="en-US" dirty="0" smtClean="0"/>
              <a:t>Keep children away from death (Aries, 1974)</a:t>
            </a:r>
          </a:p>
          <a:p>
            <a:r>
              <a:rPr lang="en-US" dirty="0" smtClean="0"/>
              <a:t>Clinicians decry adults’ lack of communication with children about death (e.g., Webb, 2010)</a:t>
            </a:r>
            <a:endParaRPr lang="en-US" dirty="0"/>
          </a:p>
        </p:txBody>
      </p:sp>
    </p:spTree>
  </p:cSld>
  <p:clrMapOvr>
    <a:masterClrMapping/>
  </p:clrMapOvr>
</p:sld>
</file>

<file path=ppt/theme/theme1.xml><?xml version="1.0" encoding="utf-8"?>
<a:theme xmlns:a="http://schemas.openxmlformats.org/drawingml/2006/main" name="Jang Research Projec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Jang Research Project.pot</Template>
  <TotalTime>13999</TotalTime>
  <Words>2622</Words>
  <Application>Microsoft Macintosh PowerPoint</Application>
  <PresentationFormat>On-screen Show (4:3)</PresentationFormat>
  <Paragraphs>270</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Jang Research Project</vt:lpstr>
      <vt:lpstr>Children Coping with the Death of a Loved One   </vt:lpstr>
      <vt:lpstr>Overview</vt:lpstr>
      <vt:lpstr>Why Study Children’s Experience of Death?</vt:lpstr>
      <vt:lpstr>Past Research</vt:lpstr>
      <vt:lpstr>Problems with Current Perspectives</vt:lpstr>
      <vt:lpstr>Importance of Cultural Context</vt:lpstr>
      <vt:lpstr>Importance of Cultural Context</vt:lpstr>
      <vt:lpstr>Contextualizing Death: What Needs to be Studied?</vt:lpstr>
      <vt:lpstr>Death in mainstream American culture</vt:lpstr>
      <vt:lpstr>Avoid using the word “death”</vt:lpstr>
      <vt:lpstr>Avoid providing accurate information</vt:lpstr>
      <vt:lpstr>BUT is avoidance possible even in a culture of avoidance?</vt:lpstr>
      <vt:lpstr>Our study of the socialization of death  Rosengren, Miller, Gutierrez, Chow, Schein, &amp; Anderson (in press)</vt:lpstr>
      <vt:lpstr>Some highlights of our findings (Rosengren et al., in press, SRCD Monographs)</vt:lpstr>
      <vt:lpstr>Highlight #1: Centerville Clinicians</vt:lpstr>
      <vt:lpstr>Interviews with Centerville clinicians</vt:lpstr>
      <vt:lpstr>Centerville clinicians’ perspectives</vt:lpstr>
      <vt:lpstr>Centerville clinicians: Challenges for parents</vt:lpstr>
      <vt:lpstr>Centerville clinicians:  Children’s creative sense making</vt:lpstr>
      <vt:lpstr>Centerville clinicians:  Children’s creative sense making</vt:lpstr>
      <vt:lpstr>Centerville clinicians:  Children’s creative sense making</vt:lpstr>
      <vt:lpstr>Centerville clinicians and clinical literature</vt:lpstr>
      <vt:lpstr>Highlight #2: Centerville Parents</vt:lpstr>
      <vt:lpstr>Parents’ reports of their children’s experiences  of death?</vt:lpstr>
      <vt:lpstr>Parents’  reports of their beliefs/practices?</vt:lpstr>
      <vt:lpstr>Parents’ reports of their beliefs/practices?</vt:lpstr>
      <vt:lpstr>More examples of parents’ vague, avoidant talk</vt:lpstr>
      <vt:lpstr>Individual variation among Centerville parents</vt:lpstr>
      <vt:lpstr>Examples of open, forthright approach to death</vt:lpstr>
      <vt:lpstr>Examples of open, forthright approach to death</vt:lpstr>
      <vt:lpstr>Highlight #3: Children’s Literature</vt:lpstr>
      <vt:lpstr>Does children’s literature deal with death?</vt:lpstr>
      <vt:lpstr>Analysis of children’s books about death</vt:lpstr>
      <vt:lpstr>Analysis of children’s books about death</vt:lpstr>
      <vt:lpstr>Educational books with information about emotions</vt:lpstr>
      <vt:lpstr>Educational books with information about emotions</vt:lpstr>
      <vt:lpstr>Conclusions</vt:lpstr>
      <vt:lpstr>Conclusions</vt:lpstr>
      <vt:lpstr>Conclusions</vt:lpstr>
      <vt:lpstr>Implications and questions for the future</vt:lpstr>
      <vt:lpstr>Preview of study in Mexico (Gutierrez, 2009)</vt:lpstr>
      <vt:lpstr>Death in Mexico</vt:lpstr>
      <vt:lpstr>Slide 43</vt:lpstr>
      <vt:lpstr>Parents’ talk to children about death</vt:lpstr>
      <vt:lpstr>A Mexican parent</vt:lpstr>
      <vt:lpstr>Another Mexican parent</vt:lpstr>
      <vt:lpstr>Importance of celebration of “dia de los muertos”</vt:lpstr>
      <vt:lpstr>Parents’ Beliefs (Folk Theories)</vt:lpstr>
      <vt:lpstr>Mexican children’s experiences of death  (Centerville)</vt:lpstr>
      <vt:lpstr>Thanks to:</vt:lpstr>
    </vt:vector>
  </TitlesOfParts>
  <Company>Northwestern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University Relations</dc:creator>
  <cp:lastModifiedBy>Lawrence Hubert</cp:lastModifiedBy>
  <cp:revision>219</cp:revision>
  <cp:lastPrinted>2012-12-04T06:06:45Z</cp:lastPrinted>
  <dcterms:created xsi:type="dcterms:W3CDTF">2010-08-17T16:29:56Z</dcterms:created>
  <dcterms:modified xsi:type="dcterms:W3CDTF">2013-11-05T16:11:28Z</dcterms:modified>
</cp:coreProperties>
</file>